
<file path=[Content_Types].xml><?xml version="1.0" encoding="utf-8"?>
<Types xmlns="http://schemas.openxmlformats.org/package/2006/content-types">
  <Default Extension="xml" ContentType="application/xml"/>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45" r:id="rId1"/>
  </p:sldMasterIdLst>
  <p:notesMasterIdLst>
    <p:notesMasterId r:id="rId18"/>
  </p:notesMasterIdLst>
  <p:sldIdLst>
    <p:sldId id="256" r:id="rId2"/>
    <p:sldId id="266" r:id="rId3"/>
    <p:sldId id="268" r:id="rId4"/>
    <p:sldId id="269" r:id="rId5"/>
    <p:sldId id="271" r:id="rId6"/>
    <p:sldId id="280" r:id="rId7"/>
    <p:sldId id="281" r:id="rId8"/>
    <p:sldId id="270" r:id="rId9"/>
    <p:sldId id="278" r:id="rId10"/>
    <p:sldId id="279" r:id="rId11"/>
    <p:sldId id="272" r:id="rId12"/>
    <p:sldId id="273" r:id="rId13"/>
    <p:sldId id="277" r:id="rId14"/>
    <p:sldId id="274" r:id="rId15"/>
    <p:sldId id="276" r:id="rId16"/>
    <p:sldId id="275"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3608"/>
    <p:restoredTop sz="95035"/>
  </p:normalViewPr>
  <p:slideViewPr>
    <p:cSldViewPr snapToGrid="0" snapToObjects="1">
      <p:cViewPr>
        <p:scale>
          <a:sx n="82" d="100"/>
          <a:sy n="82" d="100"/>
        </p:scale>
        <p:origin x="752" y="3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viewProps" Target="viewProps.xml"/><Relationship Id="rId21" Type="http://schemas.openxmlformats.org/officeDocument/2006/relationships/theme" Target="theme/theme1.xml"/><Relationship Id="rId22"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notesMaster" Target="notesMasters/notesMaster1.xml"/><Relationship Id="rId19" Type="http://schemas.openxmlformats.org/officeDocument/2006/relationships/presProps" Target="presProp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509E105-0342-E94B-9762-9FD5E79751D3}" type="datetimeFigureOut">
              <a:rPr lang="en-US" smtClean="0"/>
              <a:t>3/21/17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052E486-70C3-4946-924D-8738F69B4616}" type="slidenum">
              <a:rPr lang="en-US" smtClean="0"/>
              <a:t>‹#›</a:t>
            </a:fld>
            <a:endParaRPr lang="en-US"/>
          </a:p>
        </p:txBody>
      </p:sp>
    </p:spTree>
    <p:extLst>
      <p:ext uri="{BB962C8B-B14F-4D97-AF65-F5344CB8AC3E}">
        <p14:creationId xmlns:p14="http://schemas.microsoft.com/office/powerpoint/2010/main" val="2347466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7200" baseline="0">
                <a:solidFill>
                  <a:schemeClr val="tx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2200" baseline="0">
                <a:solidFill>
                  <a:schemeClr val="tx1">
                    <a:lumMod val="75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9E016143-E03C-4CFD-AFDC-14E5BDEA754C}" type="datetimeFigureOut">
              <a:rPr lang="en-US" smtClean="0"/>
              <a:t>3/21/17</a:t>
            </a:fld>
            <a:endParaRPr lang="en-US" dirty="0"/>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tx1">
                    <a:lumMod val="65000"/>
                  </a:schemeClr>
                </a:solidFill>
              </a:defRPr>
            </a:lvl1pPr>
          </a:lstStyle>
          <a:p>
            <a:fld id="{4FAB73BC-B049-4115-A692-8D63A059BFB8}" type="slidenum">
              <a:rPr lang="en-US" smtClean="0"/>
              <a:pPr/>
              <a:t>‹#›</a:t>
            </a:fld>
            <a:endParaRPr lang="en-US" dirty="0"/>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033E54A-A8CA-48C1-9504-691B58049D29}" type="datetimeFigureOut">
              <a:rPr lang="en-US" smtClean="0"/>
              <a:t>3/21/17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8700" y="381000"/>
            <a:ext cx="2476500" cy="5897562"/>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762000" y="381000"/>
            <a:ext cx="7734300" cy="589756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5F6C806-BBF7-471C-9527-881CE2266695}" type="datetimeFigureOut">
              <a:rPr lang="en-US" smtClean="0"/>
              <a:t>3/21/17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8C94063-DF36-4330-A365-08DA1FA5B7D6}" type="datetimeFigureOut">
              <a:rPr lang="en-US" smtClean="0"/>
              <a:t>3/21/17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61872" y="758952"/>
            <a:ext cx="9418320" cy="4041648"/>
          </a:xfrm>
        </p:spPr>
        <p:txBody>
          <a:bodyPr anchor="b">
            <a:normAutofit/>
          </a:bodyPr>
          <a:lstStyle>
            <a:lvl1pPr>
              <a:lnSpc>
                <a:spcPct val="85000"/>
              </a:lnSpc>
              <a:defRPr sz="7200" b="0"/>
            </a:lvl1pPr>
          </a:lstStyle>
          <a:p>
            <a:r>
              <a:rPr lang="en-US" smtClean="0"/>
              <a:t>Click to edit Master title style</a:t>
            </a:r>
            <a:endParaRPr lang="en-US" dirty="0"/>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22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08A7C6C-0F39-4D70-8E8D-FE5B9C95FA73}" type="datetimeFigureOut">
              <a:rPr lang="en-US" smtClean="0"/>
              <a:t>3/21/17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261872"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26480"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DFCFA4AC-08CC-42CE-BD01-C191750A04EC}" type="datetimeFigureOut">
              <a:rPr lang="en-US" smtClean="0"/>
              <a:t>3/21/17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261872" y="1713655"/>
            <a:ext cx="4480560" cy="731520"/>
          </a:xfrm>
        </p:spPr>
        <p:txBody>
          <a:bodyPr anchor="b">
            <a:normAutofit/>
          </a:bodyPr>
          <a:lstStyle>
            <a:lvl1pPr marL="0" indent="0">
              <a:spcBef>
                <a:spcPts val="0"/>
              </a:spcBef>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261872"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26480" y="1713655"/>
            <a:ext cx="4480560" cy="731520"/>
          </a:xfrm>
        </p:spPr>
        <p:txBody>
          <a:bodyPr anchor="b">
            <a:normAutofit/>
          </a:bodyPr>
          <a:lstStyle>
            <a:lvl1pPr marL="0" indent="0">
              <a:lnSpc>
                <a:spcPct val="95000"/>
              </a:lnSpc>
              <a:spcBef>
                <a:spcPts val="0"/>
              </a:spcBef>
              <a:buNone/>
              <a:defRPr lang="en-US" sz="2000" b="0" kern="1200" dirty="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2000"/>
              </a:spcBef>
              <a:buFontTx/>
              <a:buNone/>
            </a:pPr>
            <a:r>
              <a:rPr lang="en-US" smtClean="0"/>
              <a:t>Click to edit Master text styles</a:t>
            </a:r>
          </a:p>
        </p:txBody>
      </p:sp>
      <p:sp>
        <p:nvSpPr>
          <p:cNvPr id="6" name="Content Placeholder 5"/>
          <p:cNvSpPr>
            <a:spLocks noGrp="1"/>
          </p:cNvSpPr>
          <p:nvPr>
            <p:ph sz="quarter" idx="4"/>
          </p:nvPr>
        </p:nvSpPr>
        <p:spPr>
          <a:xfrm>
            <a:off x="6126480"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1BA7A723-92A7-435B-B681-F25B092FEFEB}" type="datetimeFigureOut">
              <a:rPr lang="en-US" smtClean="0"/>
              <a:t>3/21/17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4F170639-886C-4FCF-9EAB-ABB5DA3F3F4A}" type="datetimeFigureOut">
              <a:rPr lang="en-US" smtClean="0"/>
              <a:t>3/21/17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2230651-31F4-45D2-98AE-A2108F41BC07}" type="datetimeFigureOut">
              <a:rPr lang="en-US" smtClean="0"/>
              <a:t>3/21/17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a:t>
            </a:fld>
            <a:endParaRPr lang="en-US" dirty="0"/>
          </a:p>
        </p:txBody>
      </p:sp>
    </p:spTree>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200400" cy="1600197"/>
          </a:xfrm>
        </p:spPr>
        <p:txBody>
          <a:bodyPr anchor="b">
            <a:normAutofit/>
          </a:bodyPr>
          <a:lstStyle>
            <a:lvl1pPr>
              <a:defRPr sz="3200" b="0" baseline="0"/>
            </a:lvl1pPr>
          </a:lstStyle>
          <a:p>
            <a:r>
              <a:rPr lang="en-US" smtClean="0"/>
              <a:t>Click to edit Master title style</a:t>
            </a:r>
            <a:endParaRPr lang="en-US" dirty="0"/>
          </a:p>
        </p:txBody>
      </p:sp>
      <p:sp>
        <p:nvSpPr>
          <p:cNvPr id="3" name="Content Placeholder 2"/>
          <p:cNvSpPr>
            <a:spLocks noGrp="1"/>
          </p:cNvSpPr>
          <p:nvPr>
            <p:ph idx="1"/>
          </p:nvPr>
        </p:nvSpPr>
        <p:spPr>
          <a:xfrm>
            <a:off x="4504267" y="685800"/>
            <a:ext cx="6079066" cy="548640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41248" y="2099734"/>
            <a:ext cx="32004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F53789A-C914-4DB1-8815-80B5EC7335C5}" type="datetimeFigureOut">
              <a:rPr lang="en-US" smtClean="0"/>
              <a:t>3/21/17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5105400"/>
            <a:ext cx="1129284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14400" y="5257800"/>
            <a:ext cx="9982200" cy="914400"/>
          </a:xfrm>
        </p:spPr>
        <p:txBody>
          <a:bodyPr anchor="b">
            <a:normAutofit/>
          </a:bodyPr>
          <a:lstStyle>
            <a:lvl1pPr>
              <a:defRPr sz="2800" b="0">
                <a:solidFill>
                  <a:schemeClr val="bg1"/>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0" y="0"/>
            <a:ext cx="11292840" cy="5128923"/>
          </a:xfrm>
          <a:solidFill>
            <a:schemeClr val="accent1"/>
          </a:solidFill>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914400" y="6108589"/>
            <a:ext cx="998220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E6440AA-91A0-436F-8FDB-C0F939DCAE21}" type="datetimeFigureOut">
              <a:rPr lang="en-US" smtClean="0"/>
              <a:t>3/21/17</a:t>
            </a:fld>
            <a:endParaRPr lang="en-US" dirty="0"/>
          </a:p>
        </p:txBody>
      </p:sp>
      <p:sp>
        <p:nvSpPr>
          <p:cNvPr id="6" name="Footer Placeholder 5"/>
          <p:cNvSpPr>
            <a:spLocks noGrp="1"/>
          </p:cNvSpPr>
          <p:nvPr>
            <p:ph type="ftr" sz="quarter" idx="11"/>
          </p:nvPr>
        </p:nvSpPr>
        <p:spPr/>
        <p:txBody>
          <a:bodyPr/>
          <a:lstStyle/>
          <a:p>
            <a:r>
              <a:rPr lang="en-US" smtClean="0"/>
              <a:t>
              </a:t>
            </a:r>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61872" y="365760"/>
            <a:ext cx="9692640" cy="1325562"/>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261872" y="1828800"/>
            <a:ext cx="8595360" cy="4351337"/>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rot="16200000">
            <a:off x="10797542" y="998537"/>
            <a:ext cx="1904999" cy="365125"/>
          </a:xfrm>
          <a:prstGeom prst="rect">
            <a:avLst/>
          </a:prstGeom>
        </p:spPr>
        <p:txBody>
          <a:bodyPr vert="horz" lIns="91440" tIns="45720" rIns="91440" bIns="45720" rtlCol="0" anchor="ctr"/>
          <a:lstStyle>
            <a:lvl1pPr algn="r">
              <a:defRPr sz="1050" b="0">
                <a:solidFill>
                  <a:schemeClr val="tx2">
                    <a:lumMod val="20000"/>
                    <a:lumOff val="80000"/>
                  </a:schemeClr>
                </a:solidFill>
              </a:defRPr>
            </a:lvl1pPr>
          </a:lstStyle>
          <a:p>
            <a:fld id="{0E59FD0C-5451-4CA0-86AF-E70AE3279989}" type="datetimeFigureOut">
              <a:rPr lang="en-US" smtClean="0"/>
              <a:t>3/21/17</a:t>
            </a:fld>
            <a:endParaRPr lang="en-US" dirty="0"/>
          </a:p>
        </p:txBody>
      </p:sp>
      <p:sp>
        <p:nvSpPr>
          <p:cNvPr id="5" name="Footer Placeholder 4"/>
          <p:cNvSpPr>
            <a:spLocks noGrp="1"/>
          </p:cNvSpPr>
          <p:nvPr>
            <p:ph type="ftr" sz="quarter" idx="3"/>
          </p:nvPr>
        </p:nvSpPr>
        <p:spPr>
          <a:xfrm rot="16200000">
            <a:off x="9959341" y="4046537"/>
            <a:ext cx="3581400" cy="365125"/>
          </a:xfrm>
          <a:prstGeom prst="rect">
            <a:avLst/>
          </a:prstGeom>
        </p:spPr>
        <p:txBody>
          <a:bodyPr vert="horz" lIns="91440" tIns="45720" rIns="91440" bIns="45720" rtlCol="0" anchor="ctr"/>
          <a:lstStyle>
            <a:lvl1pPr algn="l">
              <a:defRPr sz="1050">
                <a:solidFill>
                  <a:schemeClr val="tx2">
                    <a:lumMod val="20000"/>
                    <a:lumOff val="80000"/>
                  </a:schemeClr>
                </a:solidFill>
              </a:defRPr>
            </a:lvl1pPr>
          </a:lstStyle>
          <a:p>
            <a:endParaRPr lang="en-US" dirty="0"/>
          </a:p>
        </p:txBody>
      </p:sp>
      <p:sp>
        <p:nvSpPr>
          <p:cNvPr id="6" name="Slide Number Placeholder 5"/>
          <p:cNvSpPr>
            <a:spLocks noGrp="1"/>
          </p:cNvSpPr>
          <p:nvPr>
            <p:ph type="sldNum" sz="quarter" idx="4"/>
          </p:nvPr>
        </p:nvSpPr>
        <p:spPr>
          <a:xfrm>
            <a:off x="11292840" y="6172200"/>
            <a:ext cx="914400" cy="593725"/>
          </a:xfrm>
          <a:prstGeom prst="rect">
            <a:avLst/>
          </a:prstGeom>
        </p:spPr>
        <p:txBody>
          <a:bodyPr vert="horz" lIns="45720" tIns="45720" rIns="45720" bIns="45720" rtlCol="0" anchor="ctr">
            <a:normAutofit/>
          </a:bodyPr>
          <a:lstStyle>
            <a:lvl1pPr algn="ctr">
              <a:defRPr sz="3600">
                <a:solidFill>
                  <a:schemeClr val="tx2">
                    <a:lumMod val="60000"/>
                    <a:lumOff val="40000"/>
                  </a:schemeClr>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65384097"/>
      </p:ext>
    </p:extLst>
  </p:cSld>
  <p:clrMap bg1="lt1" tx1="dk1" bg2="lt2" tx2="dk2" accent1="accent1" accent2="accent2" accent3="accent3" accent4="accent4" accent5="accent5" accent6="accent6" hlink="hlink" folHlink="folHlink"/>
  <p:sldLayoutIdLst>
    <p:sldLayoutId id="2147484246" r:id="rId1"/>
    <p:sldLayoutId id="2147484247" r:id="rId2"/>
    <p:sldLayoutId id="2147484248" r:id="rId3"/>
    <p:sldLayoutId id="2147484249" r:id="rId4"/>
    <p:sldLayoutId id="2147484250" r:id="rId5"/>
    <p:sldLayoutId id="2147484251" r:id="rId6"/>
    <p:sldLayoutId id="2147484252" r:id="rId7"/>
    <p:sldLayoutId id="2147484253" r:id="rId8"/>
    <p:sldLayoutId id="2147484254" r:id="rId9"/>
    <p:sldLayoutId id="2147484255" r:id="rId10"/>
    <p:sldLayoutId id="2147484256" r:id="rId11"/>
  </p:sldLayoutIdLst>
  <p:hf sldNum="0" hdr="0" ftr="0" dt="0"/>
  <p:txStyles>
    <p:title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0.png"/><Relationship Id="rId3"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2.png"/><Relationship Id="rId3" Type="http://schemas.openxmlformats.org/officeDocument/2006/relationships/image" Target="../media/image13.png"/></Relationships>
</file>

<file path=ppt/slides/_rels/slide14.xml.rels><?xml version="1.0" encoding="UTF-8" standalone="yes"?>
<Relationships xmlns="http://schemas.openxmlformats.org/package/2006/relationships"><Relationship Id="rId9" Type="http://schemas.openxmlformats.org/officeDocument/2006/relationships/image" Target="../media/image21.png"/><Relationship Id="rId20" Type="http://schemas.openxmlformats.org/officeDocument/2006/relationships/image" Target="../media/image32.png"/><Relationship Id="rId10" Type="http://schemas.openxmlformats.org/officeDocument/2006/relationships/image" Target="../media/image22.png"/><Relationship Id="rId11" Type="http://schemas.openxmlformats.org/officeDocument/2006/relationships/image" Target="../media/image23.png"/><Relationship Id="rId12" Type="http://schemas.openxmlformats.org/officeDocument/2006/relationships/image" Target="../media/image24.png"/><Relationship Id="rId13" Type="http://schemas.openxmlformats.org/officeDocument/2006/relationships/image" Target="../media/image25.png"/><Relationship Id="rId14" Type="http://schemas.openxmlformats.org/officeDocument/2006/relationships/image" Target="../media/image26.png"/><Relationship Id="rId15" Type="http://schemas.openxmlformats.org/officeDocument/2006/relationships/image" Target="../media/image27.png"/><Relationship Id="rId16" Type="http://schemas.openxmlformats.org/officeDocument/2006/relationships/image" Target="../media/image28.png"/><Relationship Id="rId17" Type="http://schemas.openxmlformats.org/officeDocument/2006/relationships/image" Target="../media/image29.png"/><Relationship Id="rId18" Type="http://schemas.openxmlformats.org/officeDocument/2006/relationships/image" Target="../media/image30.png"/><Relationship Id="rId19" Type="http://schemas.openxmlformats.org/officeDocument/2006/relationships/image" Target="../media/image31.png"/><Relationship Id="rId1" Type="http://schemas.openxmlformats.org/officeDocument/2006/relationships/slideLayout" Target="../slideLayouts/slideLayout1.xml"/><Relationship Id="rId2" Type="http://schemas.openxmlformats.org/officeDocument/2006/relationships/image" Target="../media/image14.png"/><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17.png"/><Relationship Id="rId6" Type="http://schemas.openxmlformats.org/officeDocument/2006/relationships/image" Target="../media/image18.png"/><Relationship Id="rId7" Type="http://schemas.openxmlformats.org/officeDocument/2006/relationships/image" Target="../media/image19.png"/><Relationship Id="rId8"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17.png"/><Relationship Id="rId6" Type="http://schemas.openxmlformats.org/officeDocument/2006/relationships/image" Target="../media/image18.png"/><Relationship Id="rId7" Type="http://schemas.openxmlformats.org/officeDocument/2006/relationships/image" Target="../media/image19.png"/><Relationship Id="rId8" Type="http://schemas.openxmlformats.org/officeDocument/2006/relationships/image" Target="../media/image20.png"/><Relationship Id="rId9" Type="http://schemas.openxmlformats.org/officeDocument/2006/relationships/image" Target="../media/image21.png"/><Relationship Id="rId10" Type="http://schemas.openxmlformats.org/officeDocument/2006/relationships/image" Target="../media/image22.png"/><Relationship Id="rId11" Type="http://schemas.openxmlformats.org/officeDocument/2006/relationships/image" Target="../media/image23.png"/><Relationship Id="rId1" Type="http://schemas.openxmlformats.org/officeDocument/2006/relationships/slideLayout" Target="../slideLayouts/slideLayout1.xml"/><Relationship Id="rId2" Type="http://schemas.openxmlformats.org/officeDocument/2006/relationships/image" Target="../media/image14.png"/></Relationships>
</file>

<file path=ppt/slides/_rels/slide16.xml.rels><?xml version="1.0" encoding="UTF-8" standalone="yes"?>
<Relationships xmlns="http://schemas.openxmlformats.org/package/2006/relationships"><Relationship Id="rId9" Type="http://schemas.openxmlformats.org/officeDocument/2006/relationships/image" Target="../media/image21.png"/><Relationship Id="rId20" Type="http://schemas.openxmlformats.org/officeDocument/2006/relationships/image" Target="../media/image41.png"/><Relationship Id="rId21" Type="http://schemas.openxmlformats.org/officeDocument/2006/relationships/image" Target="../media/image42.png"/><Relationship Id="rId10" Type="http://schemas.openxmlformats.org/officeDocument/2006/relationships/image" Target="../media/image22.png"/><Relationship Id="rId11" Type="http://schemas.openxmlformats.org/officeDocument/2006/relationships/image" Target="../media/image23.png"/><Relationship Id="rId12" Type="http://schemas.openxmlformats.org/officeDocument/2006/relationships/image" Target="../media/image33.png"/><Relationship Id="rId13" Type="http://schemas.openxmlformats.org/officeDocument/2006/relationships/image" Target="../media/image34.png"/><Relationship Id="rId14" Type="http://schemas.openxmlformats.org/officeDocument/2006/relationships/image" Target="../media/image35.png"/><Relationship Id="rId15" Type="http://schemas.openxmlformats.org/officeDocument/2006/relationships/image" Target="../media/image36.png"/><Relationship Id="rId16" Type="http://schemas.openxmlformats.org/officeDocument/2006/relationships/image" Target="../media/image37.png"/><Relationship Id="rId17" Type="http://schemas.openxmlformats.org/officeDocument/2006/relationships/image" Target="../media/image38.png"/><Relationship Id="rId18" Type="http://schemas.openxmlformats.org/officeDocument/2006/relationships/image" Target="../media/image39.png"/><Relationship Id="rId19" Type="http://schemas.openxmlformats.org/officeDocument/2006/relationships/image" Target="../media/image40.png"/><Relationship Id="rId1" Type="http://schemas.openxmlformats.org/officeDocument/2006/relationships/slideLayout" Target="../slideLayouts/slideLayout1.xml"/><Relationship Id="rId2" Type="http://schemas.openxmlformats.org/officeDocument/2006/relationships/image" Target="../media/image14.png"/><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17.png"/><Relationship Id="rId6" Type="http://schemas.openxmlformats.org/officeDocument/2006/relationships/image" Target="../media/image18.png"/><Relationship Id="rId7" Type="http://schemas.openxmlformats.org/officeDocument/2006/relationships/image" Target="../media/image19.png"/><Relationship Id="rId8"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png"/><Relationship Id="rId3"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png"/><Relationship Id="rId3"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51556" y="0"/>
            <a:ext cx="11740444" cy="4041648"/>
          </a:xfrm>
        </p:spPr>
        <p:txBody>
          <a:bodyPr>
            <a:normAutofit/>
          </a:bodyPr>
          <a:lstStyle/>
          <a:p>
            <a:pPr algn="ctr"/>
            <a:r>
              <a:rPr lang="en-CA" dirty="0" smtClean="0"/>
              <a:t>Biomedical Image Processing </a:t>
            </a:r>
            <a:r>
              <a:rPr lang="mr-IN" dirty="0" smtClean="0"/>
              <a:t>–</a:t>
            </a:r>
            <a:r>
              <a:rPr lang="en-CA" dirty="0" smtClean="0"/>
              <a:t> Non-Rigid Transformations &amp; Animations</a:t>
            </a:r>
            <a:endParaRPr lang="en-US" dirty="0"/>
          </a:p>
        </p:txBody>
      </p:sp>
      <p:sp>
        <p:nvSpPr>
          <p:cNvPr id="3" name="Subtitle 2"/>
          <p:cNvSpPr>
            <a:spLocks noGrp="1"/>
          </p:cNvSpPr>
          <p:nvPr>
            <p:ph type="subTitle" idx="1"/>
          </p:nvPr>
        </p:nvSpPr>
        <p:spPr>
          <a:xfrm>
            <a:off x="451556" y="5548184"/>
            <a:ext cx="4429363" cy="1218244"/>
          </a:xfrm>
        </p:spPr>
        <p:txBody>
          <a:bodyPr>
            <a:noAutofit/>
          </a:bodyPr>
          <a:lstStyle/>
          <a:p>
            <a:r>
              <a:rPr lang="en-CA" sz="2800" dirty="0">
                <a:latin typeface="Helvetica" charset="0"/>
                <a:ea typeface="Helvetica" charset="0"/>
                <a:cs typeface="Helvetica" charset="0"/>
              </a:rPr>
              <a:t>Paul Vu</a:t>
            </a:r>
            <a:r>
              <a:rPr lang="en-US" sz="2800" dirty="0">
                <a:latin typeface="Helvetica" charset="0"/>
                <a:ea typeface="Helvetica" charset="0"/>
                <a:cs typeface="Helvetica" charset="0"/>
              </a:rPr>
              <a:t/>
            </a:r>
            <a:br>
              <a:rPr lang="en-US" sz="2800" dirty="0">
                <a:latin typeface="Helvetica" charset="0"/>
                <a:ea typeface="Helvetica" charset="0"/>
                <a:cs typeface="Helvetica" charset="0"/>
              </a:rPr>
            </a:br>
            <a:r>
              <a:rPr lang="en-CA" sz="2800" dirty="0">
                <a:latin typeface="Helvetica" charset="0"/>
                <a:ea typeface="Helvetica" charset="0"/>
                <a:cs typeface="Helvetica" charset="0"/>
              </a:rPr>
              <a:t>301169550</a:t>
            </a:r>
            <a:r>
              <a:rPr lang="en-US" sz="2800" dirty="0">
                <a:latin typeface="Helvetica" charset="0"/>
                <a:ea typeface="Helvetica" charset="0"/>
                <a:cs typeface="Helvetica" charset="0"/>
              </a:rPr>
              <a:t/>
            </a:r>
            <a:br>
              <a:rPr lang="en-US" sz="2800" dirty="0">
                <a:latin typeface="Helvetica" charset="0"/>
                <a:ea typeface="Helvetica" charset="0"/>
                <a:cs typeface="Helvetica" charset="0"/>
              </a:rPr>
            </a:br>
            <a:r>
              <a:rPr lang="en-CA" sz="2800" dirty="0" smtClean="0">
                <a:latin typeface="Helvetica" charset="0"/>
                <a:ea typeface="Helvetica" charset="0"/>
                <a:cs typeface="Helvetica" charset="0"/>
              </a:rPr>
              <a:t>March 31</a:t>
            </a:r>
            <a:r>
              <a:rPr lang="en-CA" sz="2800" baseline="30000" dirty="0" smtClean="0">
                <a:latin typeface="Helvetica" charset="0"/>
                <a:ea typeface="Helvetica" charset="0"/>
                <a:cs typeface="Helvetica" charset="0"/>
              </a:rPr>
              <a:t>st</a:t>
            </a:r>
            <a:r>
              <a:rPr lang="en-CA" sz="2800" dirty="0" smtClean="0">
                <a:latin typeface="Helvetica" charset="0"/>
                <a:ea typeface="Helvetica" charset="0"/>
                <a:cs typeface="Helvetica" charset="0"/>
              </a:rPr>
              <a:t> 2017</a:t>
            </a:r>
            <a:r>
              <a:rPr lang="en-US" sz="2800" dirty="0">
                <a:latin typeface="Helvetica" charset="0"/>
                <a:ea typeface="Helvetica" charset="0"/>
                <a:cs typeface="Helvetica" charset="0"/>
              </a:rPr>
              <a:t/>
            </a:r>
            <a:br>
              <a:rPr lang="en-US" sz="2800" dirty="0">
                <a:latin typeface="Helvetica" charset="0"/>
                <a:ea typeface="Helvetica" charset="0"/>
                <a:cs typeface="Helvetica" charset="0"/>
              </a:rPr>
            </a:br>
            <a:endParaRPr lang="en-US" sz="2800" dirty="0">
              <a:latin typeface="Helvetica" charset="0"/>
              <a:ea typeface="Helvetica" charset="0"/>
              <a:cs typeface="Helvetica"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56540" y="5461686"/>
            <a:ext cx="2835460" cy="1396314"/>
          </a:xfrm>
          <a:prstGeom prst="rect">
            <a:avLst/>
          </a:prstGeom>
        </p:spPr>
      </p:pic>
    </p:spTree>
    <p:extLst>
      <p:ext uri="{BB962C8B-B14F-4D97-AF65-F5344CB8AC3E}">
        <p14:creationId xmlns:p14="http://schemas.microsoft.com/office/powerpoint/2010/main" val="2550492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605481" y="59830"/>
            <a:ext cx="11479427" cy="769441"/>
          </a:xfrm>
          <a:prstGeom prst="rect">
            <a:avLst/>
          </a:prstGeom>
          <a:noFill/>
        </p:spPr>
        <p:txBody>
          <a:bodyPr wrap="square" rtlCol="0">
            <a:spAutoFit/>
          </a:bodyPr>
          <a:lstStyle/>
          <a:p>
            <a:r>
              <a:rPr lang="en-US" sz="4400" dirty="0" smtClean="0">
                <a:latin typeface="Helvetica Neue" charset="0"/>
                <a:ea typeface="Helvetica Neue" charset="0"/>
                <a:cs typeface="Helvetica Neue" charset="0"/>
              </a:rPr>
              <a:t>Non-Rigid Transformation: </a:t>
            </a:r>
            <a:r>
              <a:rPr lang="en-US" sz="4400" dirty="0" smtClean="0">
                <a:latin typeface="Helvetica Neue" charset="0"/>
                <a:ea typeface="Helvetica Neue" charset="0"/>
                <a:cs typeface="Helvetica Neue" charset="0"/>
              </a:rPr>
              <a:t>Result</a:t>
            </a:r>
            <a:endParaRPr lang="en-US" sz="4400" dirty="0" smtClean="0">
              <a:latin typeface="Helvetica Neue" charset="0"/>
              <a:ea typeface="Helvetica Neue" charset="0"/>
              <a:cs typeface="Helvetica Neue" charset="0"/>
            </a:endParaRPr>
          </a:p>
        </p:txBody>
      </p:sp>
      <p:sp>
        <p:nvSpPr>
          <p:cNvPr id="9" name="TextBox 8"/>
          <p:cNvSpPr txBox="1"/>
          <p:nvPr/>
        </p:nvSpPr>
        <p:spPr>
          <a:xfrm>
            <a:off x="914400" y="922015"/>
            <a:ext cx="11170508" cy="1477328"/>
          </a:xfrm>
          <a:prstGeom prst="rect">
            <a:avLst/>
          </a:prstGeom>
          <a:noFill/>
        </p:spPr>
        <p:txBody>
          <a:bodyPr wrap="square" rtlCol="0">
            <a:spAutoFit/>
          </a:bodyPr>
          <a:lstStyle/>
          <a:p>
            <a:r>
              <a:rPr lang="en-CA" dirty="0" smtClean="0"/>
              <a:t>Using the Transformed Image from the previous example as an input, we now perform the inverse non-rigid transform which is an identical function to the forward non-rigid transform except instead of adding the displacement u(x) we now subtract. We can see the resulting output image is very similar to the original image with slight error in the lip area. This is further exemplified by plotting the difference between the approximate inverse image with the original image as shown in figure 5</a:t>
            </a:r>
            <a:endParaRPr lang="en-US" dirty="0"/>
          </a:p>
        </p:txBody>
      </p:sp>
      <p:sp>
        <p:nvSpPr>
          <p:cNvPr id="7" name="TextBox 6"/>
          <p:cNvSpPr txBox="1"/>
          <p:nvPr/>
        </p:nvSpPr>
        <p:spPr>
          <a:xfrm>
            <a:off x="4401519" y="6361228"/>
            <a:ext cx="4878196" cy="369332"/>
          </a:xfrm>
          <a:prstGeom prst="rect">
            <a:avLst/>
          </a:prstGeom>
          <a:noFill/>
        </p:spPr>
        <p:txBody>
          <a:bodyPr wrap="square" rtlCol="0">
            <a:spAutoFit/>
          </a:bodyPr>
          <a:lstStyle/>
          <a:p>
            <a:r>
              <a:rPr lang="en-US" dirty="0" smtClean="0"/>
              <a:t>Fig. </a:t>
            </a:r>
            <a:r>
              <a:rPr lang="en-US" dirty="0"/>
              <a:t>5</a:t>
            </a:r>
            <a:r>
              <a:rPr lang="en-US" dirty="0" smtClean="0"/>
              <a:t> Inverse Non-Rigid Transformation</a:t>
            </a:r>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5997" y="3905572"/>
            <a:ext cx="10327314" cy="2455656"/>
          </a:xfrm>
          <a:prstGeom prst="rect">
            <a:avLst/>
          </a:prstGeom>
        </p:spPr>
      </p:pic>
    </p:spTree>
    <p:extLst>
      <p:ext uri="{BB962C8B-B14F-4D97-AF65-F5344CB8AC3E}">
        <p14:creationId xmlns:p14="http://schemas.microsoft.com/office/powerpoint/2010/main" val="12205943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605481" y="59830"/>
            <a:ext cx="11479427" cy="769441"/>
          </a:xfrm>
          <a:prstGeom prst="rect">
            <a:avLst/>
          </a:prstGeom>
          <a:noFill/>
        </p:spPr>
        <p:txBody>
          <a:bodyPr wrap="square" rtlCol="0">
            <a:spAutoFit/>
          </a:bodyPr>
          <a:lstStyle/>
          <a:p>
            <a:r>
              <a:rPr lang="en-US" sz="4400" dirty="0" smtClean="0">
                <a:latin typeface="Helvetica Neue" charset="0"/>
                <a:ea typeface="Helvetica Neue" charset="0"/>
                <a:cs typeface="Helvetica Neue" charset="0"/>
              </a:rPr>
              <a:t>Non-Rigid: Unnatural Landmarks</a:t>
            </a:r>
          </a:p>
        </p:txBody>
      </p:sp>
      <p:sp>
        <p:nvSpPr>
          <p:cNvPr id="9" name="TextBox 8"/>
          <p:cNvSpPr txBox="1"/>
          <p:nvPr/>
        </p:nvSpPr>
        <p:spPr>
          <a:xfrm>
            <a:off x="914400" y="922015"/>
            <a:ext cx="11277600" cy="1200329"/>
          </a:xfrm>
          <a:prstGeom prst="rect">
            <a:avLst/>
          </a:prstGeom>
          <a:noFill/>
        </p:spPr>
        <p:txBody>
          <a:bodyPr wrap="square" rtlCol="0">
            <a:spAutoFit/>
          </a:bodyPr>
          <a:lstStyle/>
          <a:p>
            <a:r>
              <a:rPr lang="en-CA" dirty="0" smtClean="0"/>
              <a:t>In choosing landmarks I will try to exaggerate my nose and eyes in an unnatural way. I do this by taking landmarks  on the extreme ends of my smile and match it with the extreme ends of my nose and again to the side of my eyes. The philosophy here is that in mapping my smile to my nose/eyes, my non-rigid transform will transform my nose upward similar to a smile. This is shown in Fig. 4. </a:t>
            </a:r>
            <a:endParaRPr lang="en-US" dirty="0"/>
          </a:p>
        </p:txBody>
      </p:sp>
      <p:sp>
        <p:nvSpPr>
          <p:cNvPr id="7" name="TextBox 6"/>
          <p:cNvSpPr txBox="1"/>
          <p:nvPr/>
        </p:nvSpPr>
        <p:spPr>
          <a:xfrm>
            <a:off x="3576251" y="6108048"/>
            <a:ext cx="9111049" cy="369332"/>
          </a:xfrm>
          <a:prstGeom prst="rect">
            <a:avLst/>
          </a:prstGeom>
          <a:noFill/>
        </p:spPr>
        <p:txBody>
          <a:bodyPr wrap="square" rtlCol="0">
            <a:spAutoFit/>
          </a:bodyPr>
          <a:lstStyle/>
          <a:p>
            <a:r>
              <a:rPr lang="en-US" dirty="0" smtClean="0"/>
              <a:t>Fig.6 Unnatural Selfie using incorrect landmarks</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95402" y="2255048"/>
            <a:ext cx="4999147" cy="1860148"/>
          </a:xfrm>
          <a:prstGeom prst="rect">
            <a:avLst/>
          </a:prstGeom>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95402" y="4274872"/>
            <a:ext cx="4999147" cy="1833176"/>
          </a:xfrm>
          <a:prstGeom prst="rect">
            <a:avLst/>
          </a:prstGeom>
        </p:spPr>
      </p:pic>
    </p:spTree>
    <p:extLst>
      <p:ext uri="{BB962C8B-B14F-4D97-AF65-F5344CB8AC3E}">
        <p14:creationId xmlns:p14="http://schemas.microsoft.com/office/powerpoint/2010/main" val="1703733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605481" y="59830"/>
            <a:ext cx="11479427" cy="769441"/>
          </a:xfrm>
          <a:prstGeom prst="rect">
            <a:avLst/>
          </a:prstGeom>
          <a:noFill/>
        </p:spPr>
        <p:txBody>
          <a:bodyPr wrap="square" rtlCol="0">
            <a:spAutoFit/>
          </a:bodyPr>
          <a:lstStyle/>
          <a:p>
            <a:r>
              <a:rPr lang="en-US" sz="4400" dirty="0" smtClean="0">
                <a:latin typeface="Helvetica Neue" charset="0"/>
                <a:ea typeface="Helvetica Neue" charset="0"/>
                <a:cs typeface="Helvetica Neue" charset="0"/>
              </a:rPr>
              <a:t>Non-Rigid: Unnatural Selfie #1</a:t>
            </a:r>
          </a:p>
        </p:txBody>
      </p:sp>
      <p:sp>
        <p:nvSpPr>
          <p:cNvPr id="9" name="TextBox 8"/>
          <p:cNvSpPr txBox="1"/>
          <p:nvPr/>
        </p:nvSpPr>
        <p:spPr>
          <a:xfrm>
            <a:off x="914400" y="922015"/>
            <a:ext cx="11277600" cy="923330"/>
          </a:xfrm>
          <a:prstGeom prst="rect">
            <a:avLst/>
          </a:prstGeom>
          <a:noFill/>
        </p:spPr>
        <p:txBody>
          <a:bodyPr wrap="square" rtlCol="0">
            <a:spAutoFit/>
          </a:bodyPr>
          <a:lstStyle/>
          <a:p>
            <a:r>
              <a:rPr lang="en-CA" dirty="0" smtClean="0"/>
              <a:t>As a result of my chosen landmarks, my nose is pinched in an unnatural way where my nostrils are curved up. Clearly, by mapping my smile landmark to my nose distorts the image as it tries to map my nose to curve in the shape of my smile. The results are shown in the below figure. </a:t>
            </a:r>
            <a:endParaRPr lang="en-US" dirty="0"/>
          </a:p>
        </p:txBody>
      </p:sp>
      <p:sp>
        <p:nvSpPr>
          <p:cNvPr id="7" name="TextBox 6"/>
          <p:cNvSpPr txBox="1"/>
          <p:nvPr/>
        </p:nvSpPr>
        <p:spPr>
          <a:xfrm>
            <a:off x="3576251" y="6108048"/>
            <a:ext cx="9111049" cy="369332"/>
          </a:xfrm>
          <a:prstGeom prst="rect">
            <a:avLst/>
          </a:prstGeom>
          <a:noFill/>
        </p:spPr>
        <p:txBody>
          <a:bodyPr wrap="square" rtlCol="0">
            <a:spAutoFit/>
          </a:bodyPr>
          <a:lstStyle/>
          <a:p>
            <a:r>
              <a:rPr lang="en-US" dirty="0" smtClean="0"/>
              <a:t>Fig.7 Unnatural Nose Selfie using a Non-Rigid Transformation</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0497" y="2983573"/>
            <a:ext cx="9849394" cy="3108805"/>
          </a:xfrm>
          <a:prstGeom prst="rect">
            <a:avLst/>
          </a:prstGeom>
        </p:spPr>
      </p:pic>
    </p:spTree>
    <p:extLst>
      <p:ext uri="{BB962C8B-B14F-4D97-AF65-F5344CB8AC3E}">
        <p14:creationId xmlns:p14="http://schemas.microsoft.com/office/powerpoint/2010/main" val="16925779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605481" y="59830"/>
            <a:ext cx="11479427" cy="769441"/>
          </a:xfrm>
          <a:prstGeom prst="rect">
            <a:avLst/>
          </a:prstGeom>
          <a:noFill/>
        </p:spPr>
        <p:txBody>
          <a:bodyPr wrap="square" rtlCol="0">
            <a:spAutoFit/>
          </a:bodyPr>
          <a:lstStyle/>
          <a:p>
            <a:r>
              <a:rPr lang="en-US" sz="4400" dirty="0" smtClean="0">
                <a:latin typeface="Helvetica Neue" charset="0"/>
                <a:ea typeface="Helvetica Neue" charset="0"/>
                <a:cs typeface="Helvetica Neue" charset="0"/>
              </a:rPr>
              <a:t>Non-Rigid: Unnatural Selfie #2</a:t>
            </a:r>
          </a:p>
        </p:txBody>
      </p:sp>
      <p:sp>
        <p:nvSpPr>
          <p:cNvPr id="9" name="TextBox 8"/>
          <p:cNvSpPr txBox="1"/>
          <p:nvPr/>
        </p:nvSpPr>
        <p:spPr>
          <a:xfrm>
            <a:off x="914400" y="922015"/>
            <a:ext cx="11277600" cy="923330"/>
          </a:xfrm>
          <a:prstGeom prst="rect">
            <a:avLst/>
          </a:prstGeom>
          <a:noFill/>
        </p:spPr>
        <p:txBody>
          <a:bodyPr wrap="square" rtlCol="0">
            <a:spAutoFit/>
          </a:bodyPr>
          <a:lstStyle/>
          <a:p>
            <a:r>
              <a:rPr lang="en-CA" dirty="0" smtClean="0"/>
              <a:t>As a result of my chosen landmarks, my eyes are curled up in a squinting image. Clearly, by mapping my smile landmark to my eyes distorts the image as it tries to map my eyes to curve in the shape of my smile. The results are shown in the below figure. </a:t>
            </a:r>
            <a:endParaRPr lang="en-US" dirty="0"/>
          </a:p>
        </p:txBody>
      </p:sp>
      <p:sp>
        <p:nvSpPr>
          <p:cNvPr id="7" name="TextBox 6"/>
          <p:cNvSpPr txBox="1"/>
          <p:nvPr/>
        </p:nvSpPr>
        <p:spPr>
          <a:xfrm>
            <a:off x="3576251" y="6108048"/>
            <a:ext cx="9111049" cy="369332"/>
          </a:xfrm>
          <a:prstGeom prst="rect">
            <a:avLst/>
          </a:prstGeom>
          <a:noFill/>
        </p:spPr>
        <p:txBody>
          <a:bodyPr wrap="square" rtlCol="0">
            <a:spAutoFit/>
          </a:bodyPr>
          <a:lstStyle/>
          <a:p>
            <a:r>
              <a:rPr lang="en-US" dirty="0" smtClean="0"/>
              <a:t>Fig.8 Unnatural Eyes Selfie using a Non-Rigid Transformation</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0497" y="2983573"/>
            <a:ext cx="9849394" cy="3108805"/>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4848" y="2960939"/>
            <a:ext cx="10440692" cy="3131439"/>
          </a:xfrm>
          <a:prstGeom prst="rect">
            <a:avLst/>
          </a:prstGeom>
        </p:spPr>
      </p:pic>
    </p:spTree>
    <p:extLst>
      <p:ext uri="{BB962C8B-B14F-4D97-AF65-F5344CB8AC3E}">
        <p14:creationId xmlns:p14="http://schemas.microsoft.com/office/powerpoint/2010/main" val="2884837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605481" y="59830"/>
            <a:ext cx="11479427" cy="769441"/>
          </a:xfrm>
          <a:prstGeom prst="rect">
            <a:avLst/>
          </a:prstGeom>
          <a:noFill/>
        </p:spPr>
        <p:txBody>
          <a:bodyPr wrap="square" rtlCol="0">
            <a:spAutoFit/>
          </a:bodyPr>
          <a:lstStyle/>
          <a:p>
            <a:r>
              <a:rPr lang="en-US" sz="4400" dirty="0" smtClean="0">
                <a:latin typeface="Helvetica Neue" charset="0"/>
                <a:ea typeface="Helvetica Neue" charset="0"/>
                <a:cs typeface="Helvetica Neue" charset="0"/>
              </a:rPr>
              <a:t>Animations 1: Smile Gif</a:t>
            </a:r>
          </a:p>
        </p:txBody>
      </p:sp>
      <p:sp>
        <p:nvSpPr>
          <p:cNvPr id="9" name="TextBox 8"/>
          <p:cNvSpPr txBox="1"/>
          <p:nvPr/>
        </p:nvSpPr>
        <p:spPr>
          <a:xfrm>
            <a:off x="914400" y="922015"/>
            <a:ext cx="11277600" cy="923330"/>
          </a:xfrm>
          <a:prstGeom prst="rect">
            <a:avLst/>
          </a:prstGeom>
          <a:noFill/>
        </p:spPr>
        <p:txBody>
          <a:bodyPr wrap="square" rtlCol="0">
            <a:spAutoFit/>
          </a:bodyPr>
          <a:lstStyle/>
          <a:p>
            <a:r>
              <a:rPr lang="en-CA" dirty="0" smtClean="0"/>
              <a:t>For the first animation, I simply perform a non-rigid transformation on my smile to my standard selfie to induce a smile. I do this over T = 10 frames, with a step size of 1. In addition I keep my standard deviation at 14.5 as before. My results are shown frame by frame below.</a:t>
            </a:r>
            <a:endParaRPr lang="en-US" dirty="0"/>
          </a:p>
        </p:txBody>
      </p:sp>
      <p:sp>
        <p:nvSpPr>
          <p:cNvPr id="7" name="TextBox 6"/>
          <p:cNvSpPr txBox="1"/>
          <p:nvPr/>
        </p:nvSpPr>
        <p:spPr>
          <a:xfrm>
            <a:off x="4731232" y="6289725"/>
            <a:ext cx="3327887" cy="367141"/>
          </a:xfrm>
          <a:prstGeom prst="rect">
            <a:avLst/>
          </a:prstGeom>
          <a:noFill/>
        </p:spPr>
        <p:txBody>
          <a:bodyPr wrap="square" rtlCol="0">
            <a:spAutoFit/>
          </a:bodyPr>
          <a:lstStyle/>
          <a:p>
            <a:r>
              <a:rPr lang="en-US" dirty="0" smtClean="0"/>
              <a:t>Fig.9 Smile Animation Gif</a:t>
            </a:r>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66761" y="4407956"/>
            <a:ext cx="1809750" cy="1746250"/>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50244" y="4420757"/>
            <a:ext cx="1783332" cy="1733449"/>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4400" y="4420757"/>
            <a:ext cx="1736021" cy="1687291"/>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48175" y="2294757"/>
            <a:ext cx="1829212" cy="1758858"/>
          </a:xfrm>
          <a:prstGeom prst="rect">
            <a:avLst/>
          </a:prstGeom>
        </p:spPr>
      </p:pic>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50796" y="2270009"/>
            <a:ext cx="1841744" cy="1777347"/>
          </a:xfrm>
          <a:prstGeom prst="rect">
            <a:avLst/>
          </a:prstGeom>
        </p:spPr>
      </p:pic>
      <p:pic>
        <p:nvPicPr>
          <p:cNvPr id="11" name="Picture 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960550" y="2270310"/>
            <a:ext cx="1815961" cy="1778260"/>
          </a:xfrm>
          <a:prstGeom prst="rect">
            <a:avLst/>
          </a:prstGeom>
        </p:spPr>
      </p:pic>
      <p:pic>
        <p:nvPicPr>
          <p:cNvPr id="12" name="Picture 1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943825" y="2294757"/>
            <a:ext cx="1742440" cy="1681939"/>
          </a:xfrm>
          <a:prstGeom prst="rect">
            <a:avLst/>
          </a:prstGeom>
        </p:spPr>
      </p:pic>
      <p:pic>
        <p:nvPicPr>
          <p:cNvPr id="13" name="Picture 1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14400" y="2270310"/>
            <a:ext cx="1755140" cy="1706386"/>
          </a:xfrm>
          <a:prstGeom prst="rect">
            <a:avLst/>
          </a:prstGeom>
        </p:spPr>
      </p:pic>
      <p:pic>
        <p:nvPicPr>
          <p:cNvPr id="14" name="Picture 13"/>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232586" y="4343040"/>
            <a:ext cx="1844801" cy="1761239"/>
          </a:xfrm>
          <a:prstGeom prst="rect">
            <a:avLst/>
          </a:prstGeom>
        </p:spPr>
      </p:pic>
      <p:pic>
        <p:nvPicPr>
          <p:cNvPr id="15" name="Picture 14"/>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049916" y="4395045"/>
            <a:ext cx="1842624" cy="1759161"/>
          </a:xfrm>
          <a:prstGeom prst="rect">
            <a:avLst/>
          </a:prstGeom>
        </p:spPr>
      </p:pic>
      <p:pic>
        <p:nvPicPr>
          <p:cNvPr id="25" name="Picture 24"/>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959670" y="4350721"/>
            <a:ext cx="1816746" cy="1803485"/>
          </a:xfrm>
          <a:prstGeom prst="rect">
            <a:avLst/>
          </a:prstGeom>
        </p:spPr>
      </p:pic>
      <p:pic>
        <p:nvPicPr>
          <p:cNvPr id="26" name="Picture 25"/>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955576" y="4392697"/>
            <a:ext cx="1775656" cy="1724923"/>
          </a:xfrm>
          <a:prstGeom prst="rect">
            <a:avLst/>
          </a:prstGeom>
        </p:spPr>
      </p:pic>
      <p:pic>
        <p:nvPicPr>
          <p:cNvPr id="27" name="Picture 26"/>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911116" y="4392698"/>
            <a:ext cx="1699082" cy="1662803"/>
          </a:xfrm>
          <a:prstGeom prst="rect">
            <a:avLst/>
          </a:prstGeom>
        </p:spPr>
      </p:pic>
      <p:pic>
        <p:nvPicPr>
          <p:cNvPr id="28" name="Picture 27"/>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9248175" y="2288807"/>
            <a:ext cx="1765014" cy="1758549"/>
          </a:xfrm>
          <a:prstGeom prst="rect">
            <a:avLst/>
          </a:prstGeom>
        </p:spPr>
      </p:pic>
      <p:pic>
        <p:nvPicPr>
          <p:cNvPr id="29" name="Picture 28"/>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7072386" y="2288807"/>
            <a:ext cx="1825359" cy="1792647"/>
          </a:xfrm>
          <a:prstGeom prst="rect">
            <a:avLst/>
          </a:prstGeom>
        </p:spPr>
      </p:pic>
      <p:pic>
        <p:nvPicPr>
          <p:cNvPr id="30" name="Picture 29"/>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4961556" y="2288807"/>
            <a:ext cx="1790523" cy="1758549"/>
          </a:xfrm>
          <a:prstGeom prst="rect">
            <a:avLst/>
          </a:prstGeom>
        </p:spPr>
      </p:pic>
      <p:pic>
        <p:nvPicPr>
          <p:cNvPr id="31" name="Picture 30"/>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2959414" y="2288808"/>
            <a:ext cx="1726851" cy="1671739"/>
          </a:xfrm>
          <a:prstGeom prst="rect">
            <a:avLst/>
          </a:prstGeom>
        </p:spPr>
      </p:pic>
      <p:pic>
        <p:nvPicPr>
          <p:cNvPr id="32" name="Picture 31"/>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7049916" y="4320735"/>
            <a:ext cx="1842624" cy="1796885"/>
          </a:xfrm>
          <a:prstGeom prst="rect">
            <a:avLst/>
          </a:prstGeom>
        </p:spPr>
      </p:pic>
      <p:pic>
        <p:nvPicPr>
          <p:cNvPr id="33" name="Picture 32"/>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9248175" y="4352905"/>
            <a:ext cx="1829212" cy="1751373"/>
          </a:xfrm>
          <a:prstGeom prst="rect">
            <a:avLst/>
          </a:prstGeom>
        </p:spPr>
      </p:pic>
    </p:spTree>
    <p:extLst>
      <p:ext uri="{BB962C8B-B14F-4D97-AF65-F5344CB8AC3E}">
        <p14:creationId xmlns:p14="http://schemas.microsoft.com/office/powerpoint/2010/main" val="10731635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605481" y="59830"/>
            <a:ext cx="11479427" cy="769441"/>
          </a:xfrm>
          <a:prstGeom prst="rect">
            <a:avLst/>
          </a:prstGeom>
          <a:noFill/>
        </p:spPr>
        <p:txBody>
          <a:bodyPr wrap="square" rtlCol="0">
            <a:spAutoFit/>
          </a:bodyPr>
          <a:lstStyle/>
          <a:p>
            <a:r>
              <a:rPr lang="en-US" sz="4400" dirty="0" smtClean="0">
                <a:latin typeface="Helvetica Neue" charset="0"/>
                <a:ea typeface="Helvetica Neue" charset="0"/>
                <a:cs typeface="Helvetica Neue" charset="0"/>
              </a:rPr>
              <a:t>Animations 2: Squinting Eyes Gif</a:t>
            </a:r>
          </a:p>
        </p:txBody>
      </p:sp>
      <p:sp>
        <p:nvSpPr>
          <p:cNvPr id="9" name="TextBox 8"/>
          <p:cNvSpPr txBox="1"/>
          <p:nvPr/>
        </p:nvSpPr>
        <p:spPr>
          <a:xfrm>
            <a:off x="914400" y="922015"/>
            <a:ext cx="11277600" cy="1200329"/>
          </a:xfrm>
          <a:prstGeom prst="rect">
            <a:avLst/>
          </a:prstGeom>
          <a:noFill/>
        </p:spPr>
        <p:txBody>
          <a:bodyPr wrap="square" rtlCol="0">
            <a:spAutoFit/>
          </a:bodyPr>
          <a:lstStyle/>
          <a:p>
            <a:r>
              <a:rPr lang="en-CA" dirty="0"/>
              <a:t>For the </a:t>
            </a:r>
            <a:r>
              <a:rPr lang="en-CA" dirty="0" smtClean="0"/>
              <a:t>second animation</a:t>
            </a:r>
            <a:r>
              <a:rPr lang="en-CA" dirty="0"/>
              <a:t>, I </a:t>
            </a:r>
            <a:r>
              <a:rPr lang="en-CA" dirty="0" smtClean="0"/>
              <a:t>perform </a:t>
            </a:r>
            <a:r>
              <a:rPr lang="en-CA" dirty="0"/>
              <a:t>a non-rigid transformation on my </a:t>
            </a:r>
            <a:r>
              <a:rPr lang="en-CA" dirty="0" smtClean="0"/>
              <a:t>smile to </a:t>
            </a:r>
            <a:r>
              <a:rPr lang="en-CA" dirty="0"/>
              <a:t>my standard selfie to induce </a:t>
            </a:r>
            <a:r>
              <a:rPr lang="en-CA" dirty="0" smtClean="0"/>
              <a:t>an eye squint. </a:t>
            </a:r>
            <a:r>
              <a:rPr lang="en-CA" dirty="0"/>
              <a:t>I do this over T = 10 frames, with a step size of </a:t>
            </a:r>
            <a:r>
              <a:rPr lang="en-CA" dirty="0" smtClean="0"/>
              <a:t>1. However, this time my standard deviation was set to 20.5 to see unique results. As we can see, with an increased standard deviation we can see dark swirls on frame 10 which is where my transformation is heavily impacting the image. </a:t>
            </a:r>
            <a:endParaRPr lang="en-US" dirty="0"/>
          </a:p>
        </p:txBody>
      </p:sp>
      <p:sp>
        <p:nvSpPr>
          <p:cNvPr id="7" name="TextBox 6"/>
          <p:cNvSpPr txBox="1"/>
          <p:nvPr/>
        </p:nvSpPr>
        <p:spPr>
          <a:xfrm>
            <a:off x="4460301" y="6328926"/>
            <a:ext cx="4962668" cy="369332"/>
          </a:xfrm>
          <a:prstGeom prst="rect">
            <a:avLst/>
          </a:prstGeom>
          <a:noFill/>
        </p:spPr>
        <p:txBody>
          <a:bodyPr wrap="square" rtlCol="0">
            <a:spAutoFit/>
          </a:bodyPr>
          <a:lstStyle/>
          <a:p>
            <a:r>
              <a:rPr lang="en-US" dirty="0" smtClean="0"/>
              <a:t>Fig.10 Squinting Eyes Animation </a:t>
            </a:r>
            <a:r>
              <a:rPr lang="en-US" dirty="0"/>
              <a:t>Gif</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66761" y="4407956"/>
            <a:ext cx="1809750" cy="1746250"/>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50244" y="4420757"/>
            <a:ext cx="1783332" cy="1733449"/>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4400" y="4420757"/>
            <a:ext cx="1736021" cy="1687291"/>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48175" y="2294757"/>
            <a:ext cx="1829212" cy="1758858"/>
          </a:xfrm>
          <a:prstGeom prst="rect">
            <a:avLst/>
          </a:prstGeom>
        </p:spPr>
      </p:pic>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50796" y="2270009"/>
            <a:ext cx="1841744" cy="1777347"/>
          </a:xfrm>
          <a:prstGeom prst="rect">
            <a:avLst/>
          </a:prstGeom>
        </p:spPr>
      </p:pic>
      <p:pic>
        <p:nvPicPr>
          <p:cNvPr id="11" name="Picture 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960550" y="2270310"/>
            <a:ext cx="1815961" cy="1778260"/>
          </a:xfrm>
          <a:prstGeom prst="rect">
            <a:avLst/>
          </a:prstGeom>
        </p:spPr>
      </p:pic>
      <p:pic>
        <p:nvPicPr>
          <p:cNvPr id="12" name="Picture 1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943825" y="2294757"/>
            <a:ext cx="1742440" cy="1681939"/>
          </a:xfrm>
          <a:prstGeom prst="rect">
            <a:avLst/>
          </a:prstGeom>
        </p:spPr>
      </p:pic>
      <p:pic>
        <p:nvPicPr>
          <p:cNvPr id="13" name="Picture 1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14400" y="2270310"/>
            <a:ext cx="1755140" cy="1706386"/>
          </a:xfrm>
          <a:prstGeom prst="rect">
            <a:avLst/>
          </a:prstGeom>
        </p:spPr>
      </p:pic>
      <p:pic>
        <p:nvPicPr>
          <p:cNvPr id="14" name="Picture 13"/>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232586" y="4343040"/>
            <a:ext cx="1844801" cy="1761239"/>
          </a:xfrm>
          <a:prstGeom prst="rect">
            <a:avLst/>
          </a:prstGeom>
        </p:spPr>
      </p:pic>
      <p:pic>
        <p:nvPicPr>
          <p:cNvPr id="15" name="Picture 14"/>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049916" y="4395045"/>
            <a:ext cx="1842624" cy="1759161"/>
          </a:xfrm>
          <a:prstGeom prst="rect">
            <a:avLst/>
          </a:prstGeom>
        </p:spPr>
      </p:pic>
    </p:spTree>
    <p:extLst>
      <p:ext uri="{BB962C8B-B14F-4D97-AF65-F5344CB8AC3E}">
        <p14:creationId xmlns:p14="http://schemas.microsoft.com/office/powerpoint/2010/main" val="4277515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605481" y="59830"/>
            <a:ext cx="11479427" cy="769441"/>
          </a:xfrm>
          <a:prstGeom prst="rect">
            <a:avLst/>
          </a:prstGeom>
          <a:noFill/>
        </p:spPr>
        <p:txBody>
          <a:bodyPr wrap="square" rtlCol="0">
            <a:spAutoFit/>
          </a:bodyPr>
          <a:lstStyle/>
          <a:p>
            <a:r>
              <a:rPr lang="en-US" sz="4400" dirty="0" smtClean="0">
                <a:latin typeface="Helvetica Neue" charset="0"/>
                <a:ea typeface="Helvetica Neue" charset="0"/>
                <a:cs typeface="Helvetica Neue" charset="0"/>
              </a:rPr>
              <a:t>Animations 3: Nose Squint Gif</a:t>
            </a:r>
          </a:p>
        </p:txBody>
      </p:sp>
      <p:sp>
        <p:nvSpPr>
          <p:cNvPr id="9" name="TextBox 8"/>
          <p:cNvSpPr txBox="1"/>
          <p:nvPr/>
        </p:nvSpPr>
        <p:spPr>
          <a:xfrm>
            <a:off x="914400" y="922015"/>
            <a:ext cx="11277600" cy="923330"/>
          </a:xfrm>
          <a:prstGeom prst="rect">
            <a:avLst/>
          </a:prstGeom>
          <a:noFill/>
        </p:spPr>
        <p:txBody>
          <a:bodyPr wrap="square" rtlCol="0">
            <a:spAutoFit/>
          </a:bodyPr>
          <a:lstStyle/>
          <a:p>
            <a:r>
              <a:rPr lang="en-CA" dirty="0"/>
              <a:t>For the </a:t>
            </a:r>
            <a:r>
              <a:rPr lang="en-CA" dirty="0" smtClean="0"/>
              <a:t>final animation</a:t>
            </a:r>
            <a:r>
              <a:rPr lang="en-CA" dirty="0"/>
              <a:t>, I </a:t>
            </a:r>
            <a:r>
              <a:rPr lang="en-CA" dirty="0" smtClean="0"/>
              <a:t>perform </a:t>
            </a:r>
            <a:r>
              <a:rPr lang="en-CA" dirty="0"/>
              <a:t>a non-rigid transformation on my smile to my standard selfie to induce a </a:t>
            </a:r>
            <a:r>
              <a:rPr lang="en-CA" dirty="0" smtClean="0"/>
              <a:t>nose squint. </a:t>
            </a:r>
            <a:r>
              <a:rPr lang="en-CA" dirty="0"/>
              <a:t>I do this over T = 10 frames, with a step size of 1. </a:t>
            </a:r>
            <a:r>
              <a:rPr lang="en-CA" dirty="0" smtClean="0"/>
              <a:t>Again I keep my standard deviation at 20.5 as before</a:t>
            </a:r>
            <a:r>
              <a:rPr lang="en-CA" dirty="0"/>
              <a:t>. </a:t>
            </a:r>
            <a:r>
              <a:rPr lang="en-CA" dirty="0" smtClean="0"/>
              <a:t>My results are shown frame by frame below.</a:t>
            </a:r>
            <a:endParaRPr lang="en-US" dirty="0"/>
          </a:p>
        </p:txBody>
      </p:sp>
      <p:sp>
        <p:nvSpPr>
          <p:cNvPr id="7" name="TextBox 6"/>
          <p:cNvSpPr txBox="1"/>
          <p:nvPr/>
        </p:nvSpPr>
        <p:spPr>
          <a:xfrm>
            <a:off x="4398308" y="6317229"/>
            <a:ext cx="4265246" cy="369332"/>
          </a:xfrm>
          <a:prstGeom prst="rect">
            <a:avLst/>
          </a:prstGeom>
          <a:noFill/>
        </p:spPr>
        <p:txBody>
          <a:bodyPr wrap="square" rtlCol="0">
            <a:spAutoFit/>
          </a:bodyPr>
          <a:lstStyle/>
          <a:p>
            <a:r>
              <a:rPr lang="en-US" dirty="0"/>
              <a:t>Fig.11 </a:t>
            </a:r>
            <a:r>
              <a:rPr lang="en-US" dirty="0" smtClean="0"/>
              <a:t> </a:t>
            </a:r>
            <a:r>
              <a:rPr lang="en-US" smtClean="0"/>
              <a:t>Squinting Nose Animation </a:t>
            </a:r>
            <a:r>
              <a:rPr lang="en-US" dirty="0"/>
              <a:t>Gif</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66761" y="4407956"/>
            <a:ext cx="1809750" cy="1746250"/>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50244" y="4420757"/>
            <a:ext cx="1783332" cy="1733449"/>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4401" y="4420758"/>
            <a:ext cx="1698270" cy="1650600"/>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48175" y="2294757"/>
            <a:ext cx="1829212" cy="1758858"/>
          </a:xfrm>
          <a:prstGeom prst="rect">
            <a:avLst/>
          </a:prstGeom>
        </p:spPr>
      </p:pic>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50796" y="2270009"/>
            <a:ext cx="1841744" cy="1777347"/>
          </a:xfrm>
          <a:prstGeom prst="rect">
            <a:avLst/>
          </a:prstGeom>
        </p:spPr>
      </p:pic>
      <p:pic>
        <p:nvPicPr>
          <p:cNvPr id="11" name="Picture 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960550" y="2270310"/>
            <a:ext cx="1815961" cy="1778260"/>
          </a:xfrm>
          <a:prstGeom prst="rect">
            <a:avLst/>
          </a:prstGeom>
        </p:spPr>
      </p:pic>
      <p:pic>
        <p:nvPicPr>
          <p:cNvPr id="12" name="Picture 1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943825" y="2294757"/>
            <a:ext cx="1742440" cy="1681939"/>
          </a:xfrm>
          <a:prstGeom prst="rect">
            <a:avLst/>
          </a:prstGeom>
        </p:spPr>
      </p:pic>
      <p:pic>
        <p:nvPicPr>
          <p:cNvPr id="13" name="Picture 1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14400" y="2270310"/>
            <a:ext cx="1755140" cy="1706386"/>
          </a:xfrm>
          <a:prstGeom prst="rect">
            <a:avLst/>
          </a:prstGeom>
        </p:spPr>
      </p:pic>
      <p:pic>
        <p:nvPicPr>
          <p:cNvPr id="14" name="Picture 13"/>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232586" y="4343040"/>
            <a:ext cx="1844801" cy="1761239"/>
          </a:xfrm>
          <a:prstGeom prst="rect">
            <a:avLst/>
          </a:prstGeom>
        </p:spPr>
      </p:pic>
      <p:pic>
        <p:nvPicPr>
          <p:cNvPr id="15" name="Picture 14"/>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049916" y="4395045"/>
            <a:ext cx="1842624" cy="1759161"/>
          </a:xfrm>
          <a:prstGeom prst="rect">
            <a:avLst/>
          </a:prstGeom>
        </p:spPr>
      </p:pic>
      <p:pic>
        <p:nvPicPr>
          <p:cNvPr id="3" name="Picture 2"/>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966761" y="4342901"/>
            <a:ext cx="1809750" cy="1764506"/>
          </a:xfrm>
          <a:prstGeom prst="rect">
            <a:avLst/>
          </a:prstGeom>
        </p:spPr>
      </p:pic>
      <p:pic>
        <p:nvPicPr>
          <p:cNvPr id="16" name="Picture 15"/>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902653" y="4388324"/>
            <a:ext cx="1830923" cy="1778797"/>
          </a:xfrm>
          <a:prstGeom prst="rect">
            <a:avLst/>
          </a:prstGeom>
        </p:spPr>
      </p:pic>
      <p:pic>
        <p:nvPicPr>
          <p:cNvPr id="17" name="Picture 16"/>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922166" y="4454400"/>
            <a:ext cx="1688032" cy="1616957"/>
          </a:xfrm>
          <a:prstGeom prst="rect">
            <a:avLst/>
          </a:prstGeom>
        </p:spPr>
      </p:pic>
      <p:pic>
        <p:nvPicPr>
          <p:cNvPr id="18" name="Picture 17"/>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9305497" y="2289406"/>
            <a:ext cx="1780410" cy="1748842"/>
          </a:xfrm>
          <a:prstGeom prst="rect">
            <a:avLst/>
          </a:prstGeom>
        </p:spPr>
      </p:pic>
      <p:pic>
        <p:nvPicPr>
          <p:cNvPr id="19" name="Picture 18"/>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7132146" y="2265408"/>
            <a:ext cx="1733870" cy="1679308"/>
          </a:xfrm>
          <a:prstGeom prst="rect">
            <a:avLst/>
          </a:prstGeom>
        </p:spPr>
      </p:pic>
      <p:pic>
        <p:nvPicPr>
          <p:cNvPr id="20" name="Picture 19"/>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4947638" y="2282056"/>
            <a:ext cx="1844708" cy="1799399"/>
          </a:xfrm>
          <a:prstGeom prst="rect">
            <a:avLst/>
          </a:prstGeom>
        </p:spPr>
      </p:pic>
      <p:pic>
        <p:nvPicPr>
          <p:cNvPr id="21" name="Picture 20"/>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2943825" y="2289902"/>
            <a:ext cx="1742440" cy="1699493"/>
          </a:xfrm>
          <a:prstGeom prst="rect">
            <a:avLst/>
          </a:prstGeom>
        </p:spPr>
      </p:pic>
      <p:pic>
        <p:nvPicPr>
          <p:cNvPr id="22" name="Picture 21"/>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927120" y="2289406"/>
            <a:ext cx="1755120" cy="1693753"/>
          </a:xfrm>
          <a:prstGeom prst="rect">
            <a:avLst/>
          </a:prstGeom>
        </p:spPr>
      </p:pic>
      <p:pic>
        <p:nvPicPr>
          <p:cNvPr id="23" name="Picture 22"/>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9230865" y="4372590"/>
            <a:ext cx="1846522" cy="1780575"/>
          </a:xfrm>
          <a:prstGeom prst="rect">
            <a:avLst/>
          </a:prstGeom>
        </p:spPr>
      </p:pic>
      <p:pic>
        <p:nvPicPr>
          <p:cNvPr id="24" name="Picture 23"/>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7068966" y="4357815"/>
            <a:ext cx="1797050" cy="1758950"/>
          </a:xfrm>
          <a:prstGeom prst="rect">
            <a:avLst/>
          </a:prstGeom>
        </p:spPr>
      </p:pic>
    </p:spTree>
    <p:extLst>
      <p:ext uri="{BB962C8B-B14F-4D97-AF65-F5344CB8AC3E}">
        <p14:creationId xmlns:p14="http://schemas.microsoft.com/office/powerpoint/2010/main" val="15458048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605481" y="59830"/>
            <a:ext cx="11479427" cy="769441"/>
          </a:xfrm>
          <a:prstGeom prst="rect">
            <a:avLst/>
          </a:prstGeom>
          <a:noFill/>
        </p:spPr>
        <p:txBody>
          <a:bodyPr wrap="square" rtlCol="0">
            <a:spAutoFit/>
          </a:bodyPr>
          <a:lstStyle/>
          <a:p>
            <a:r>
              <a:rPr lang="en-US" sz="4400" dirty="0" smtClean="0">
                <a:latin typeface="Helvetica Neue" charset="0"/>
                <a:ea typeface="Helvetica Neue" charset="0"/>
                <a:cs typeface="Helvetica Neue" charset="0"/>
              </a:rPr>
              <a:t>Project Overview</a:t>
            </a:r>
          </a:p>
        </p:txBody>
      </p:sp>
      <p:sp>
        <p:nvSpPr>
          <p:cNvPr id="9" name="TextBox 8"/>
          <p:cNvSpPr txBox="1"/>
          <p:nvPr/>
        </p:nvSpPr>
        <p:spPr>
          <a:xfrm>
            <a:off x="914400" y="922015"/>
            <a:ext cx="11277600" cy="2308324"/>
          </a:xfrm>
          <a:prstGeom prst="rect">
            <a:avLst/>
          </a:prstGeom>
          <a:noFill/>
        </p:spPr>
        <p:txBody>
          <a:bodyPr wrap="square" rtlCol="0">
            <a:spAutoFit/>
          </a:bodyPr>
          <a:lstStyle/>
          <a:p>
            <a:r>
              <a:rPr lang="en-CA" dirty="0" smtClean="0"/>
              <a:t>We try to understand non-rigid transformation of images by transforming a non-smiling selfie into a smiling one and vice versa. We also plot the vector field of the displacement u(x).</a:t>
            </a:r>
          </a:p>
          <a:p>
            <a:endParaRPr lang="en-CA" dirty="0"/>
          </a:p>
          <a:p>
            <a:r>
              <a:rPr lang="en-CA" dirty="0" smtClean="0"/>
              <a:t>In the second part of the project, we attempt to distort the selfies in an unnatural way, this is done by mapping the exaggerated smile selfie to unusual parts on the original image such as the nose and eyes.</a:t>
            </a:r>
          </a:p>
          <a:p>
            <a:endParaRPr lang="en-CA" dirty="0"/>
          </a:p>
          <a:p>
            <a:r>
              <a:rPr lang="en-CA" dirty="0" smtClean="0"/>
              <a:t>Finally, in the last part of the project we create animated gifs by performing non-rigid transforms with different frame samples and step sizes, saving the results in a gif.</a:t>
            </a:r>
            <a:endParaRPr lang="en-US" dirty="0"/>
          </a:p>
        </p:txBody>
      </p:sp>
    </p:spTree>
    <p:extLst>
      <p:ext uri="{BB962C8B-B14F-4D97-AF65-F5344CB8AC3E}">
        <p14:creationId xmlns:p14="http://schemas.microsoft.com/office/powerpoint/2010/main" val="277339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605481" y="59830"/>
            <a:ext cx="11479427" cy="769441"/>
          </a:xfrm>
          <a:prstGeom prst="rect">
            <a:avLst/>
          </a:prstGeom>
          <a:noFill/>
        </p:spPr>
        <p:txBody>
          <a:bodyPr wrap="square" rtlCol="0">
            <a:spAutoFit/>
          </a:bodyPr>
          <a:lstStyle/>
          <a:p>
            <a:r>
              <a:rPr lang="en-US" sz="4400" dirty="0" smtClean="0">
                <a:latin typeface="Helvetica Neue" charset="0"/>
                <a:ea typeface="Helvetica Neue" charset="0"/>
                <a:cs typeface="Helvetica Neue" charset="0"/>
              </a:rPr>
              <a:t>Project Overview</a:t>
            </a:r>
          </a:p>
        </p:txBody>
      </p:sp>
      <p:sp>
        <p:nvSpPr>
          <p:cNvPr id="9" name="TextBox 8"/>
          <p:cNvSpPr txBox="1"/>
          <p:nvPr/>
        </p:nvSpPr>
        <p:spPr>
          <a:xfrm>
            <a:off x="914400" y="922015"/>
            <a:ext cx="11277600" cy="923330"/>
          </a:xfrm>
          <a:prstGeom prst="rect">
            <a:avLst/>
          </a:prstGeom>
          <a:noFill/>
        </p:spPr>
        <p:txBody>
          <a:bodyPr wrap="square" rtlCol="0">
            <a:spAutoFit/>
          </a:bodyPr>
          <a:lstStyle/>
          <a:p>
            <a:r>
              <a:rPr lang="en-CA" dirty="0" smtClean="0"/>
              <a:t>We first take two images, a template selfie and a second smiling selfie. The images are converted to grey scale and are of the same 567x567 dimension size. With these images we investigate non-rigid transformations in MATLAB. </a:t>
            </a:r>
            <a:endParaRPr lang="en-US" dirty="0"/>
          </a:p>
        </p:txBody>
      </p:sp>
      <p:sp>
        <p:nvSpPr>
          <p:cNvPr id="7" name="TextBox 6"/>
          <p:cNvSpPr txBox="1"/>
          <p:nvPr/>
        </p:nvSpPr>
        <p:spPr>
          <a:xfrm>
            <a:off x="2776151" y="6290928"/>
            <a:ext cx="8163697" cy="369332"/>
          </a:xfrm>
          <a:prstGeom prst="rect">
            <a:avLst/>
          </a:prstGeom>
          <a:noFill/>
        </p:spPr>
        <p:txBody>
          <a:bodyPr wrap="square" rtlCol="0">
            <a:spAutoFit/>
          </a:bodyPr>
          <a:lstStyle/>
          <a:p>
            <a:r>
              <a:rPr lang="en-US" dirty="0" smtClean="0"/>
              <a:t>Fig. 1 Original and smiling selfie images used in Animation program</a:t>
            </a:r>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33367" y="2517581"/>
            <a:ext cx="8023654" cy="3677759"/>
          </a:xfrm>
          <a:prstGeom prst="rect">
            <a:avLst/>
          </a:prstGeom>
        </p:spPr>
      </p:pic>
    </p:spTree>
    <p:extLst>
      <p:ext uri="{BB962C8B-B14F-4D97-AF65-F5344CB8AC3E}">
        <p14:creationId xmlns:p14="http://schemas.microsoft.com/office/powerpoint/2010/main" val="9999134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605481" y="59830"/>
            <a:ext cx="11479427" cy="769441"/>
          </a:xfrm>
          <a:prstGeom prst="rect">
            <a:avLst/>
          </a:prstGeom>
          <a:noFill/>
        </p:spPr>
        <p:txBody>
          <a:bodyPr wrap="square" rtlCol="0">
            <a:spAutoFit/>
          </a:bodyPr>
          <a:lstStyle/>
          <a:p>
            <a:r>
              <a:rPr lang="en-US" sz="4400" dirty="0" smtClean="0">
                <a:latin typeface="Helvetica Neue" charset="0"/>
                <a:ea typeface="Helvetica Neue" charset="0"/>
                <a:cs typeface="Helvetica Neue" charset="0"/>
              </a:rPr>
              <a:t>Non-Rigid Transformation</a:t>
            </a:r>
          </a:p>
        </p:txBody>
      </p:sp>
      <p:sp>
        <p:nvSpPr>
          <p:cNvPr id="9" name="TextBox 8"/>
          <p:cNvSpPr txBox="1"/>
          <p:nvPr/>
        </p:nvSpPr>
        <p:spPr>
          <a:xfrm>
            <a:off x="914400" y="922015"/>
            <a:ext cx="11277600" cy="646331"/>
          </a:xfrm>
          <a:prstGeom prst="rect">
            <a:avLst/>
          </a:prstGeom>
          <a:noFill/>
        </p:spPr>
        <p:txBody>
          <a:bodyPr wrap="square" rtlCol="0">
            <a:spAutoFit/>
          </a:bodyPr>
          <a:lstStyle/>
          <a:p>
            <a:r>
              <a:rPr lang="en-CA" dirty="0" smtClean="0"/>
              <a:t>For the first part of the project, I take my smiling selfie (target image) and my straight faced selfie (template image) and place landmarks corresponding to my lips. This is shown in Fig. 2 below.</a:t>
            </a:r>
            <a:endParaRPr lang="en-US" dirty="0"/>
          </a:p>
        </p:txBody>
      </p:sp>
      <p:sp>
        <p:nvSpPr>
          <p:cNvPr id="7" name="TextBox 6"/>
          <p:cNvSpPr txBox="1"/>
          <p:nvPr/>
        </p:nvSpPr>
        <p:spPr>
          <a:xfrm>
            <a:off x="2341811" y="6222348"/>
            <a:ext cx="9111049" cy="369332"/>
          </a:xfrm>
          <a:prstGeom prst="rect">
            <a:avLst/>
          </a:prstGeom>
          <a:noFill/>
        </p:spPr>
        <p:txBody>
          <a:bodyPr wrap="square" rtlCol="0">
            <a:spAutoFit/>
          </a:bodyPr>
          <a:lstStyle/>
          <a:p>
            <a:r>
              <a:rPr lang="en-US" dirty="0" smtClean="0"/>
              <a:t>Fig. 2 Straight faced selfie and smiling selfie with corresponding landmarks</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62548" y="2699516"/>
            <a:ext cx="8877300" cy="3236655"/>
          </a:xfrm>
          <a:prstGeom prst="rect">
            <a:avLst/>
          </a:prstGeom>
        </p:spPr>
      </p:pic>
    </p:spTree>
    <p:extLst>
      <p:ext uri="{BB962C8B-B14F-4D97-AF65-F5344CB8AC3E}">
        <p14:creationId xmlns:p14="http://schemas.microsoft.com/office/powerpoint/2010/main" val="11078437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605481" y="59830"/>
            <a:ext cx="11479427" cy="769441"/>
          </a:xfrm>
          <a:prstGeom prst="rect">
            <a:avLst/>
          </a:prstGeom>
          <a:noFill/>
        </p:spPr>
        <p:txBody>
          <a:bodyPr wrap="square" rtlCol="0">
            <a:spAutoFit/>
          </a:bodyPr>
          <a:lstStyle/>
          <a:p>
            <a:r>
              <a:rPr lang="en-US" sz="4400" dirty="0" smtClean="0">
                <a:latin typeface="Helvetica Neue" charset="0"/>
                <a:ea typeface="Helvetica Neue" charset="0"/>
                <a:cs typeface="Helvetica Neue" charset="0"/>
              </a:rPr>
              <a:t>Non-Rigid Transformation: Theory</a:t>
            </a:r>
          </a:p>
        </p:txBody>
      </p:sp>
      <p:sp>
        <p:nvSpPr>
          <p:cNvPr id="9" name="TextBox 8"/>
          <p:cNvSpPr txBox="1"/>
          <p:nvPr/>
        </p:nvSpPr>
        <p:spPr>
          <a:xfrm>
            <a:off x="914400" y="922015"/>
            <a:ext cx="11277600" cy="1754326"/>
          </a:xfrm>
          <a:prstGeom prst="rect">
            <a:avLst/>
          </a:prstGeom>
          <a:noFill/>
        </p:spPr>
        <p:txBody>
          <a:bodyPr wrap="square" rtlCol="0">
            <a:spAutoFit/>
          </a:bodyPr>
          <a:lstStyle/>
          <a:p>
            <a:r>
              <a:rPr lang="en-CA" dirty="0" smtClean="0"/>
              <a:t>The approach of the non-rigid transformation algorithm is to take every pixel and compare it’s displacement to all the recorded landmarks. If it’s a large displacement the displacement factor will be minimal and the pixel will not be interpolated. If the displacement is small, u(x) will have a large value and bilinear interpolation will be required to find the corresponding image. Each displacement can be taken over T </a:t>
            </a:r>
            <a:r>
              <a:rPr lang="mr-IN" dirty="0" smtClean="0"/>
              <a:t>–</a:t>
            </a:r>
            <a:r>
              <a:rPr lang="en-CA" dirty="0" smtClean="0"/>
              <a:t> frames, when T &gt; 1 we can create an animation from the resulting frame set.</a:t>
            </a:r>
          </a:p>
          <a:p>
            <a:endParaRPr lang="en-CA" dirty="0"/>
          </a:p>
        </p:txBody>
      </p:sp>
      <p:sp>
        <p:nvSpPr>
          <p:cNvPr id="7" name="TextBox 6"/>
          <p:cNvSpPr txBox="1"/>
          <p:nvPr/>
        </p:nvSpPr>
        <p:spPr>
          <a:xfrm>
            <a:off x="2456687" y="6330836"/>
            <a:ext cx="3888507" cy="379930"/>
          </a:xfrm>
          <a:prstGeom prst="rect">
            <a:avLst/>
          </a:prstGeom>
          <a:noFill/>
        </p:spPr>
        <p:txBody>
          <a:bodyPr wrap="square" rtlCol="0">
            <a:spAutoFit/>
          </a:bodyPr>
          <a:lstStyle/>
          <a:p>
            <a:r>
              <a:rPr lang="en-US" smtClean="0"/>
              <a:t>Eq.1 The displacement function</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04222" y="4355024"/>
            <a:ext cx="4449413" cy="1867324"/>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9651" y="3043008"/>
            <a:ext cx="6287576" cy="3179340"/>
          </a:xfrm>
          <a:prstGeom prst="rect">
            <a:avLst/>
          </a:prstGeom>
        </p:spPr>
      </p:pic>
      <p:sp>
        <p:nvSpPr>
          <p:cNvPr id="10" name="TextBox 9"/>
          <p:cNvSpPr txBox="1"/>
          <p:nvPr/>
        </p:nvSpPr>
        <p:spPr>
          <a:xfrm>
            <a:off x="7879142" y="6341434"/>
            <a:ext cx="4844967" cy="369332"/>
          </a:xfrm>
          <a:prstGeom prst="rect">
            <a:avLst/>
          </a:prstGeom>
          <a:noFill/>
        </p:spPr>
        <p:txBody>
          <a:bodyPr wrap="square" rtlCol="0">
            <a:spAutoFit/>
          </a:bodyPr>
          <a:lstStyle/>
          <a:p>
            <a:r>
              <a:rPr lang="en-US" dirty="0" smtClean="0"/>
              <a:t>Eq.2 The non-rigid Transform</a:t>
            </a:r>
            <a:endParaRPr lang="en-US" dirty="0"/>
          </a:p>
        </p:txBody>
      </p:sp>
    </p:spTree>
    <p:extLst>
      <p:ext uri="{BB962C8B-B14F-4D97-AF65-F5344CB8AC3E}">
        <p14:creationId xmlns:p14="http://schemas.microsoft.com/office/powerpoint/2010/main" val="5969111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605481" y="59830"/>
            <a:ext cx="11479427" cy="769441"/>
          </a:xfrm>
          <a:prstGeom prst="rect">
            <a:avLst/>
          </a:prstGeom>
          <a:noFill/>
        </p:spPr>
        <p:txBody>
          <a:bodyPr wrap="square" rtlCol="0">
            <a:spAutoFit/>
          </a:bodyPr>
          <a:lstStyle/>
          <a:p>
            <a:r>
              <a:rPr lang="en-US" sz="4400" dirty="0" smtClean="0">
                <a:latin typeface="Helvetica Neue" charset="0"/>
                <a:ea typeface="Helvetica Neue" charset="0"/>
                <a:cs typeface="Helvetica Neue" charset="0"/>
              </a:rPr>
              <a:t>Non-Rigid Transformation: Theory</a:t>
            </a:r>
          </a:p>
        </p:txBody>
      </p:sp>
      <p:sp>
        <p:nvSpPr>
          <p:cNvPr id="9" name="TextBox 8"/>
          <p:cNvSpPr txBox="1"/>
          <p:nvPr/>
        </p:nvSpPr>
        <p:spPr>
          <a:xfrm>
            <a:off x="914400" y="922015"/>
            <a:ext cx="11277600" cy="923330"/>
          </a:xfrm>
          <a:prstGeom prst="rect">
            <a:avLst/>
          </a:prstGeom>
          <a:noFill/>
        </p:spPr>
        <p:txBody>
          <a:bodyPr wrap="square" rtlCol="0">
            <a:spAutoFit/>
          </a:bodyPr>
          <a:lstStyle/>
          <a:p>
            <a:r>
              <a:rPr lang="en-CA" dirty="0" smtClean="0"/>
              <a:t>For part 1 &amp; 2 we have T = 1 as we are only interested in the non-rigid transformation’s output, however in part 3 we set T = 10 meaning we sample the displacement over 10 steps with step size = 1. As a result we can take these results to view an animation of the non-rigid transformation.</a:t>
            </a:r>
            <a:endParaRPr lang="en-US" dirty="0"/>
          </a:p>
        </p:txBody>
      </p:sp>
      <p:sp>
        <p:nvSpPr>
          <p:cNvPr id="7" name="TextBox 6"/>
          <p:cNvSpPr txBox="1"/>
          <p:nvPr/>
        </p:nvSpPr>
        <p:spPr>
          <a:xfrm>
            <a:off x="2456687" y="6330836"/>
            <a:ext cx="3888507" cy="379930"/>
          </a:xfrm>
          <a:prstGeom prst="rect">
            <a:avLst/>
          </a:prstGeom>
          <a:noFill/>
        </p:spPr>
        <p:txBody>
          <a:bodyPr wrap="square" rtlCol="0">
            <a:spAutoFit/>
          </a:bodyPr>
          <a:lstStyle/>
          <a:p>
            <a:r>
              <a:rPr lang="en-US" smtClean="0"/>
              <a:t>Eq.1 The displacement function</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04222" y="4355024"/>
            <a:ext cx="4449413" cy="1867324"/>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9651" y="3043008"/>
            <a:ext cx="6287576" cy="3179340"/>
          </a:xfrm>
          <a:prstGeom prst="rect">
            <a:avLst/>
          </a:prstGeom>
        </p:spPr>
      </p:pic>
      <p:sp>
        <p:nvSpPr>
          <p:cNvPr id="10" name="TextBox 9"/>
          <p:cNvSpPr txBox="1"/>
          <p:nvPr/>
        </p:nvSpPr>
        <p:spPr>
          <a:xfrm>
            <a:off x="7848145" y="6341434"/>
            <a:ext cx="4844967" cy="369332"/>
          </a:xfrm>
          <a:prstGeom prst="rect">
            <a:avLst/>
          </a:prstGeom>
          <a:noFill/>
        </p:spPr>
        <p:txBody>
          <a:bodyPr wrap="square" rtlCol="0">
            <a:spAutoFit/>
          </a:bodyPr>
          <a:lstStyle/>
          <a:p>
            <a:r>
              <a:rPr lang="en-US" dirty="0" smtClean="0"/>
              <a:t>Eq.2 The non-rigid Transform</a:t>
            </a:r>
            <a:endParaRPr lang="en-US" dirty="0"/>
          </a:p>
        </p:txBody>
      </p:sp>
    </p:spTree>
    <p:extLst>
      <p:ext uri="{BB962C8B-B14F-4D97-AF65-F5344CB8AC3E}">
        <p14:creationId xmlns:p14="http://schemas.microsoft.com/office/powerpoint/2010/main" val="16934901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605481" y="59830"/>
            <a:ext cx="11479427" cy="769441"/>
          </a:xfrm>
          <a:prstGeom prst="rect">
            <a:avLst/>
          </a:prstGeom>
          <a:noFill/>
        </p:spPr>
        <p:txBody>
          <a:bodyPr wrap="square" rtlCol="0">
            <a:spAutoFit/>
          </a:bodyPr>
          <a:lstStyle/>
          <a:p>
            <a:r>
              <a:rPr lang="en-US" sz="4400" dirty="0" smtClean="0">
                <a:latin typeface="Helvetica Neue" charset="0"/>
                <a:ea typeface="Helvetica Neue" charset="0"/>
                <a:cs typeface="Helvetica Neue" charset="0"/>
              </a:rPr>
              <a:t>Inverse Non-Rigid Transformation: Theory</a:t>
            </a:r>
          </a:p>
        </p:txBody>
      </p:sp>
      <p:sp>
        <p:nvSpPr>
          <p:cNvPr id="10" name="TextBox 9"/>
          <p:cNvSpPr txBox="1"/>
          <p:nvPr/>
        </p:nvSpPr>
        <p:spPr>
          <a:xfrm>
            <a:off x="5021451" y="6330836"/>
            <a:ext cx="4844967" cy="369332"/>
          </a:xfrm>
          <a:prstGeom prst="rect">
            <a:avLst/>
          </a:prstGeom>
          <a:noFill/>
        </p:spPr>
        <p:txBody>
          <a:bodyPr wrap="square" rtlCol="0">
            <a:spAutoFit/>
          </a:bodyPr>
          <a:lstStyle/>
          <a:p>
            <a:r>
              <a:rPr lang="en-US" dirty="0" smtClean="0"/>
              <a:t>Eq.3 The non-rigid Transform</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81344" y="3694838"/>
            <a:ext cx="5727700" cy="2413000"/>
          </a:xfrm>
          <a:prstGeom prst="rect">
            <a:avLst/>
          </a:prstGeom>
        </p:spPr>
      </p:pic>
      <p:sp>
        <p:nvSpPr>
          <p:cNvPr id="11" name="TextBox 10"/>
          <p:cNvSpPr txBox="1"/>
          <p:nvPr/>
        </p:nvSpPr>
        <p:spPr>
          <a:xfrm>
            <a:off x="914400" y="922015"/>
            <a:ext cx="11277600" cy="369332"/>
          </a:xfrm>
          <a:prstGeom prst="rect">
            <a:avLst/>
          </a:prstGeom>
          <a:noFill/>
        </p:spPr>
        <p:txBody>
          <a:bodyPr wrap="square" rtlCol="0">
            <a:spAutoFit/>
          </a:bodyPr>
          <a:lstStyle/>
          <a:p>
            <a:r>
              <a:rPr lang="en-CA" dirty="0" smtClean="0"/>
              <a:t>To take the inverse transform we simply subtract the displacement u(x) from the pixel’s coordinate.</a:t>
            </a:r>
            <a:endParaRPr lang="en-US" dirty="0"/>
          </a:p>
        </p:txBody>
      </p:sp>
    </p:spTree>
    <p:extLst>
      <p:ext uri="{BB962C8B-B14F-4D97-AF65-F5344CB8AC3E}">
        <p14:creationId xmlns:p14="http://schemas.microsoft.com/office/powerpoint/2010/main" val="18687815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605481" y="59830"/>
            <a:ext cx="11479427" cy="769441"/>
          </a:xfrm>
          <a:prstGeom prst="rect">
            <a:avLst/>
          </a:prstGeom>
          <a:noFill/>
        </p:spPr>
        <p:txBody>
          <a:bodyPr wrap="square" rtlCol="0">
            <a:spAutoFit/>
          </a:bodyPr>
          <a:lstStyle/>
          <a:p>
            <a:r>
              <a:rPr lang="en-US" sz="4400" dirty="0" smtClean="0">
                <a:latin typeface="Helvetica Neue" charset="0"/>
                <a:ea typeface="Helvetica Neue" charset="0"/>
                <a:cs typeface="Helvetica Neue" charset="0"/>
              </a:rPr>
              <a:t>Non-Rigid Transformation: Design Choice</a:t>
            </a:r>
          </a:p>
        </p:txBody>
      </p:sp>
      <p:sp>
        <p:nvSpPr>
          <p:cNvPr id="9" name="TextBox 8"/>
          <p:cNvSpPr txBox="1"/>
          <p:nvPr/>
        </p:nvSpPr>
        <p:spPr>
          <a:xfrm>
            <a:off x="914400" y="922015"/>
            <a:ext cx="11277600" cy="1477328"/>
          </a:xfrm>
          <a:prstGeom prst="rect">
            <a:avLst/>
          </a:prstGeom>
          <a:noFill/>
        </p:spPr>
        <p:txBody>
          <a:bodyPr wrap="square" rtlCol="0">
            <a:spAutoFit/>
          </a:bodyPr>
          <a:lstStyle/>
          <a:p>
            <a:r>
              <a:rPr lang="en-CA" dirty="0" smtClean="0"/>
              <a:t>Given my 567x 567 image choosing a standard deviation that was too low ex: 5, would only create a local movement of pixels, while choosing a large standard deviation ex: 60 would distort the image since a lot of pixels far away from the desired moving landmarks will experience movement. After experimentation a reasonable standard deviation was found to be 20.5. Results are shown below where we can see a low sigma doesn’t transform enough pixels, while a large sigma transforms my lips and nose. </a:t>
            </a:r>
            <a:endParaRPr lang="en-US" dirty="0"/>
          </a:p>
        </p:txBody>
      </p:sp>
      <p:sp>
        <p:nvSpPr>
          <p:cNvPr id="7" name="TextBox 6"/>
          <p:cNvSpPr txBox="1"/>
          <p:nvPr/>
        </p:nvSpPr>
        <p:spPr>
          <a:xfrm>
            <a:off x="3576251" y="6108048"/>
            <a:ext cx="9111049" cy="369332"/>
          </a:xfrm>
          <a:prstGeom prst="rect">
            <a:avLst/>
          </a:prstGeom>
          <a:noFill/>
        </p:spPr>
        <p:txBody>
          <a:bodyPr wrap="square" rtlCol="0">
            <a:spAutoFit/>
          </a:bodyPr>
          <a:lstStyle/>
          <a:p>
            <a:r>
              <a:rPr lang="en-US" dirty="0" smtClean="0"/>
              <a:t>Fig. 3 Non-Rigid Transformation with varying Sigma.</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4075" y="2763508"/>
            <a:ext cx="10022237" cy="3226744"/>
          </a:xfrm>
          <a:prstGeom prst="rect">
            <a:avLst/>
          </a:prstGeom>
        </p:spPr>
      </p:pic>
    </p:spTree>
    <p:extLst>
      <p:ext uri="{BB962C8B-B14F-4D97-AF65-F5344CB8AC3E}">
        <p14:creationId xmlns:p14="http://schemas.microsoft.com/office/powerpoint/2010/main" val="10636005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605481" y="59830"/>
            <a:ext cx="11479427" cy="769441"/>
          </a:xfrm>
          <a:prstGeom prst="rect">
            <a:avLst/>
          </a:prstGeom>
          <a:noFill/>
        </p:spPr>
        <p:txBody>
          <a:bodyPr wrap="square" rtlCol="0">
            <a:spAutoFit/>
          </a:bodyPr>
          <a:lstStyle/>
          <a:p>
            <a:r>
              <a:rPr lang="en-US" sz="4400" dirty="0" smtClean="0">
                <a:latin typeface="Helvetica Neue" charset="0"/>
                <a:ea typeface="Helvetica Neue" charset="0"/>
                <a:cs typeface="Helvetica Neue" charset="0"/>
              </a:rPr>
              <a:t>Non-Rigid Transformation: </a:t>
            </a:r>
            <a:r>
              <a:rPr lang="en-US" sz="4400" dirty="0" smtClean="0">
                <a:latin typeface="Helvetica Neue" charset="0"/>
                <a:ea typeface="Helvetica Neue" charset="0"/>
                <a:cs typeface="Helvetica Neue" charset="0"/>
              </a:rPr>
              <a:t>Result</a:t>
            </a:r>
            <a:endParaRPr lang="en-US" sz="4400" dirty="0" smtClean="0">
              <a:latin typeface="Helvetica Neue" charset="0"/>
              <a:ea typeface="Helvetica Neue" charset="0"/>
              <a:cs typeface="Helvetica Neue" charset="0"/>
            </a:endParaRPr>
          </a:p>
        </p:txBody>
      </p:sp>
      <p:sp>
        <p:nvSpPr>
          <p:cNvPr id="9" name="TextBox 8"/>
          <p:cNvSpPr txBox="1"/>
          <p:nvPr/>
        </p:nvSpPr>
        <p:spPr>
          <a:xfrm>
            <a:off x="914400" y="922015"/>
            <a:ext cx="2661851" cy="4801314"/>
          </a:xfrm>
          <a:prstGeom prst="rect">
            <a:avLst/>
          </a:prstGeom>
          <a:noFill/>
        </p:spPr>
        <p:txBody>
          <a:bodyPr wrap="square" rtlCol="0">
            <a:spAutoFit/>
          </a:bodyPr>
          <a:lstStyle/>
          <a:p>
            <a:r>
              <a:rPr lang="en-CA" dirty="0" smtClean="0"/>
              <a:t>The results of the non-rigid transform with sigma = 20.5 is shown in Fig 4. We can see that from the plotted vector field, the directions of the vectors are moving such that the side of my lips are pushed upwards while the middle of my lips are pushed downwards. This is consistent with the results shown in the depicted output image.</a:t>
            </a:r>
            <a:endParaRPr lang="en-US" dirty="0"/>
          </a:p>
        </p:txBody>
      </p:sp>
      <p:sp>
        <p:nvSpPr>
          <p:cNvPr id="7" name="TextBox 6"/>
          <p:cNvSpPr txBox="1"/>
          <p:nvPr/>
        </p:nvSpPr>
        <p:spPr>
          <a:xfrm>
            <a:off x="3874576" y="6066761"/>
            <a:ext cx="8210332" cy="646331"/>
          </a:xfrm>
          <a:prstGeom prst="rect">
            <a:avLst/>
          </a:prstGeom>
          <a:noFill/>
        </p:spPr>
        <p:txBody>
          <a:bodyPr wrap="square" rtlCol="0">
            <a:spAutoFit/>
          </a:bodyPr>
          <a:lstStyle/>
          <a:p>
            <a:r>
              <a:rPr lang="en-US" dirty="0" smtClean="0"/>
              <a:t>Fig. 4 Non-Rigid Transformation Output &amp; Vector field plot of u(x) using MATLAB’s quiver function</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19593" y="922015"/>
            <a:ext cx="8365315" cy="5052002"/>
          </a:xfrm>
          <a:prstGeom prst="rect">
            <a:avLst/>
          </a:prstGeom>
        </p:spPr>
      </p:pic>
    </p:spTree>
    <p:extLst>
      <p:ext uri="{BB962C8B-B14F-4D97-AF65-F5344CB8AC3E}">
        <p14:creationId xmlns:p14="http://schemas.microsoft.com/office/powerpoint/2010/main" val="434880620"/>
      </p:ext>
    </p:extLst>
  </p:cSld>
  <p:clrMapOvr>
    <a:masterClrMapping/>
  </p:clrMapOvr>
</p:sld>
</file>

<file path=ppt/theme/theme1.xml><?xml version="1.0" encoding="utf-8"?>
<a:theme xmlns:a="http://schemas.openxmlformats.org/drawingml/2006/main" name="View">
  <a:themeElements>
    <a:clrScheme name="View">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View</Template>
  <TotalTime>2944</TotalTime>
  <Words>1193</Words>
  <Application>Microsoft Macintosh PowerPoint</Application>
  <PresentationFormat>Widescreen</PresentationFormat>
  <Paragraphs>52</Paragraphs>
  <Slides>16</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16</vt:i4>
      </vt:variant>
    </vt:vector>
  </HeadingPairs>
  <TitlesOfParts>
    <vt:vector size="24" baseType="lpstr">
      <vt:lpstr>Calibri</vt:lpstr>
      <vt:lpstr>Century Schoolbook</vt:lpstr>
      <vt:lpstr>Helvetica</vt:lpstr>
      <vt:lpstr>Helvetica Neue</vt:lpstr>
      <vt:lpstr>Mangal</vt:lpstr>
      <vt:lpstr>Wingdings 2</vt:lpstr>
      <vt:lpstr>Arial</vt:lpstr>
      <vt:lpstr>View</vt:lpstr>
      <vt:lpstr>Biomedical Image Processing – Non-Rigid Transformations &amp; Animations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15.0031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Paul Vu</dc:creator>
  <cp:lastModifiedBy>Paul Vu</cp:lastModifiedBy>
  <cp:revision>98</cp:revision>
  <dcterms:created xsi:type="dcterms:W3CDTF">2017-01-13T04:20:36Z</dcterms:created>
  <dcterms:modified xsi:type="dcterms:W3CDTF">2017-03-21T10:15:28Z</dcterms:modified>
</cp:coreProperties>
</file>